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1" r:id="rId2"/>
    <p:sldId id="262" r:id="rId3"/>
    <p:sldId id="263" r:id="rId4"/>
    <p:sldId id="264" r:id="rId5"/>
    <p:sldId id="257" r:id="rId6"/>
    <p:sldId id="258" r:id="rId7"/>
    <p:sldId id="259" r:id="rId8"/>
    <p:sldId id="260"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1" d="100"/>
          <a:sy n="131" d="100"/>
        </p:scale>
        <p:origin x="-33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F63A02-E16E-419A-BFDC-E00BBA3B0955}" type="datetimeFigureOut">
              <a:rPr lang="ru-RU" smtClean="0"/>
              <a:t>06.11.2015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719BE9-E83A-4A87-9663-9E66CF8FDA8C}" type="slidenum">
              <a:rPr lang="ru-RU" smtClean="0"/>
              <a:t>‹#›</a:t>
            </a:fld>
            <a:endParaRPr lang="ru-RU"/>
          </a:p>
        </p:txBody>
      </p:sp>
    </p:spTree>
    <p:extLst>
      <p:ext uri="{BB962C8B-B14F-4D97-AF65-F5344CB8AC3E}">
        <p14:creationId xmlns:p14="http://schemas.microsoft.com/office/powerpoint/2010/main" val="77773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6719BE9-E83A-4A87-9663-9E66CF8FDA8C}" type="slidenum">
              <a:rPr lang="ru-RU" smtClean="0"/>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06.11.2015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kuban-monument.ru/files/parovoz.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0" y="287134"/>
            <a:ext cx="9144000" cy="6283731"/>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1" u="none" strike="noStrike" cap="none" normalizeH="0" baseline="0" dirty="0" smtClean="0">
                <a:ln>
                  <a:noFill/>
                </a:ln>
                <a:effectLst/>
                <a:latin typeface="Verdana" pitchFamily="34" charset="0"/>
                <a:ea typeface="Times New Roman" pitchFamily="18" charset="0"/>
                <a:cs typeface="Times New Roman" pitchFamily="18" charset="0"/>
              </a:rPr>
              <a:t>Памятник паровоз СО 17-12</a:t>
            </a:r>
            <a:endParaRPr kumimoji="0" lang="ru-RU" sz="2000" b="1" i="1" u="none" strike="noStrike" cap="none" normalizeH="0" baseline="0" dirty="0" smtClean="0">
              <a:ln>
                <a:noFill/>
              </a:ln>
              <a:effectLst/>
              <a:latin typeface="Cambria"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Verdana" pitchFamily="34" charset="0"/>
                <a:ea typeface="Times New Roman" pitchFamily="18" charset="0"/>
              </a:rPr>
              <a:t>В нескольких метрах от Привокзальной площади город Тихорецк раскинулся парк. В этом парке у самой кромки Привокзальной площади стоит паровоз СО 17-12(3). Он как бы застыл при выходе из каменного тоннеля. Интересна судьба этого паровоза-памятника.</a:t>
            </a:r>
            <a:endParaRPr kumimoji="0" lang="ru-RU" sz="2000" b="0" i="0" u="none" strike="noStrike" cap="none" normalizeH="0" baseline="0" dirty="0" smtClean="0">
              <a:ln>
                <a:noFill/>
              </a:ln>
              <a:effectLst/>
              <a:latin typeface="Arial"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Verdana" pitchFamily="34" charset="0"/>
                <a:ea typeface="Times New Roman" pitchFamily="18" charset="0"/>
              </a:rPr>
              <a:t>В годы войны локомотив был определен в специальное формирование –колону паровозов особого резерва и возил на фронт боевую технику, боеприпасы, горючее, маршевые пополнения.</a:t>
            </a:r>
            <a:endParaRPr kumimoji="0" lang="ru-RU" sz="2000" b="0" i="0" u="none" strike="noStrike" cap="none" normalizeH="0" baseline="0" dirty="0" smtClean="0">
              <a:ln>
                <a:noFill/>
              </a:ln>
              <a:effectLst/>
              <a:latin typeface="Arial"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Verdana" pitchFamily="34" charset="0"/>
                <a:ea typeface="Times New Roman" pitchFamily="18" charset="0"/>
              </a:rPr>
              <a:t>Возглавлял экипаж паровоза Анатолий Жданович. Вторым машинистом был Григорий Глебов. Помощниками машинистов были Михаил </a:t>
            </a:r>
            <a:r>
              <a:rPr kumimoji="0" lang="ru-RU" sz="2000" b="0" i="0" u="none" strike="noStrike" cap="none" normalizeH="0" baseline="0" dirty="0" err="1" smtClean="0">
                <a:ln>
                  <a:noFill/>
                </a:ln>
                <a:effectLst/>
                <a:latin typeface="Verdana" pitchFamily="34" charset="0"/>
                <a:ea typeface="Times New Roman" pitchFamily="18" charset="0"/>
              </a:rPr>
              <a:t>Лозински</a:t>
            </a:r>
            <a:r>
              <a:rPr kumimoji="0" lang="ru-RU" sz="2000" b="0" i="0" u="none" strike="noStrike" cap="none" normalizeH="0" baseline="0" dirty="0" smtClean="0">
                <a:ln>
                  <a:noFill/>
                </a:ln>
                <a:effectLst/>
                <a:latin typeface="Verdana" pitchFamily="34" charset="0"/>
                <a:ea typeface="Times New Roman" pitchFamily="18" charset="0"/>
              </a:rPr>
              <a:t> и Станислав </a:t>
            </a:r>
            <a:r>
              <a:rPr kumimoji="0" lang="ru-RU" sz="2000" b="0" i="0" u="none" strike="noStrike" cap="none" normalizeH="0" baseline="0" dirty="0" err="1" smtClean="0">
                <a:ln>
                  <a:noFill/>
                </a:ln>
                <a:effectLst/>
                <a:latin typeface="Verdana" pitchFamily="34" charset="0"/>
                <a:ea typeface="Times New Roman" pitchFamily="18" charset="0"/>
              </a:rPr>
              <a:t>Залевский</a:t>
            </a:r>
            <a:r>
              <a:rPr kumimoji="0" lang="ru-RU" sz="2000" b="0" i="0" u="none" strike="noStrike" cap="none" normalizeH="0" baseline="0" dirty="0" smtClean="0">
                <a:ln>
                  <a:noFill/>
                </a:ln>
                <a:effectLst/>
                <a:latin typeface="Verdana" pitchFamily="34" charset="0"/>
                <a:ea typeface="Times New Roman" pitchFamily="18" charset="0"/>
              </a:rPr>
              <a:t>, поездными кочергами – </a:t>
            </a:r>
            <a:r>
              <a:rPr kumimoji="0" lang="ru-RU" sz="2000" b="0" i="0" u="none" strike="noStrike" cap="none" normalizeH="0" baseline="0" dirty="0" err="1" smtClean="0">
                <a:ln>
                  <a:noFill/>
                </a:ln>
                <a:effectLst/>
                <a:latin typeface="Verdana" pitchFamily="34" charset="0"/>
                <a:ea typeface="Times New Roman" pitchFamily="18" charset="0"/>
              </a:rPr>
              <a:t>Гоги</a:t>
            </a:r>
            <a:r>
              <a:rPr kumimoji="0" lang="ru-RU" sz="2000" b="0" i="0" u="none" strike="noStrike" cap="none" normalizeH="0" baseline="0" dirty="0" smtClean="0">
                <a:ln>
                  <a:noFill/>
                </a:ln>
                <a:effectLst/>
                <a:latin typeface="Verdana" pitchFamily="34" charset="0"/>
                <a:ea typeface="Times New Roman" pitchFamily="18" charset="0"/>
              </a:rPr>
              <a:t> </a:t>
            </a:r>
            <a:r>
              <a:rPr kumimoji="0" lang="ru-RU" sz="2000" b="0" i="0" u="none" strike="noStrike" cap="none" normalizeH="0" baseline="0" dirty="0" err="1" smtClean="0">
                <a:ln>
                  <a:noFill/>
                </a:ln>
                <a:effectLst/>
                <a:latin typeface="Verdana" pitchFamily="34" charset="0"/>
                <a:ea typeface="Times New Roman" pitchFamily="18" charset="0"/>
              </a:rPr>
              <a:t>Гоберидзе</a:t>
            </a:r>
            <a:r>
              <a:rPr kumimoji="0" lang="ru-RU" sz="2000" b="0" i="0" u="none" strike="noStrike" cap="none" normalizeH="0" baseline="0" dirty="0" smtClean="0">
                <a:ln>
                  <a:noFill/>
                </a:ln>
                <a:effectLst/>
                <a:latin typeface="Verdana" pitchFamily="34" charset="0"/>
                <a:ea typeface="Times New Roman" pitchFamily="18" charset="0"/>
              </a:rPr>
              <a:t> и Арам </a:t>
            </a:r>
            <a:r>
              <a:rPr kumimoji="0" lang="ru-RU" sz="2000" b="0" i="0" u="none" strike="noStrike" cap="none" normalizeH="0" baseline="0" dirty="0" err="1" smtClean="0">
                <a:ln>
                  <a:noFill/>
                </a:ln>
                <a:effectLst/>
                <a:latin typeface="Verdana" pitchFamily="34" charset="0"/>
                <a:ea typeface="Times New Roman" pitchFamily="18" charset="0"/>
              </a:rPr>
              <a:t>Гамарели</a:t>
            </a:r>
            <a:r>
              <a:rPr kumimoji="0" lang="ru-RU" sz="2000" b="0" i="0" u="none" strike="noStrike" cap="none" normalizeH="0" baseline="0" dirty="0" smtClean="0">
                <a:ln>
                  <a:noFill/>
                </a:ln>
                <a:effectLst/>
                <a:latin typeface="Verdana" pitchFamily="34" charset="0"/>
                <a:ea typeface="Times New Roman" pitchFamily="18" charset="0"/>
              </a:rPr>
              <a:t>, главным кондукторами – Карл </a:t>
            </a:r>
            <a:r>
              <a:rPr kumimoji="0" lang="ru-RU" sz="2000" b="0" i="0" u="none" strike="noStrike" cap="none" normalizeH="0" baseline="0" dirty="0" err="1" smtClean="0">
                <a:ln>
                  <a:noFill/>
                </a:ln>
                <a:effectLst/>
                <a:latin typeface="Verdana" pitchFamily="34" charset="0"/>
                <a:ea typeface="Times New Roman" pitchFamily="18" charset="0"/>
              </a:rPr>
              <a:t>Бебрис</a:t>
            </a:r>
            <a:r>
              <a:rPr kumimoji="0" lang="ru-RU" sz="2000" b="0" i="0" u="none" strike="noStrike" cap="none" normalizeH="0" baseline="0" dirty="0" smtClean="0">
                <a:ln>
                  <a:noFill/>
                </a:ln>
                <a:effectLst/>
                <a:latin typeface="Verdana" pitchFamily="34" charset="0"/>
                <a:ea typeface="Times New Roman" pitchFamily="18" charset="0"/>
              </a:rPr>
              <a:t> и Альфред Гринберге, поездным вагонным мастером - Григорий </a:t>
            </a:r>
            <a:r>
              <a:rPr kumimoji="0" lang="ru-RU" sz="2000" b="0" i="0" u="none" strike="noStrike" cap="none" normalizeH="0" baseline="0" dirty="0" err="1" smtClean="0">
                <a:ln>
                  <a:noFill/>
                </a:ln>
                <a:effectLst/>
                <a:latin typeface="Verdana" pitchFamily="34" charset="0"/>
                <a:ea typeface="Times New Roman" pitchFamily="18" charset="0"/>
              </a:rPr>
              <a:t>Кришко</a:t>
            </a:r>
            <a:r>
              <a:rPr kumimoji="0" lang="ru-RU" sz="2000" b="0" i="0" u="none" strike="noStrike" cap="none" normalizeH="0" baseline="0" dirty="0" smtClean="0">
                <a:ln>
                  <a:noFill/>
                </a:ln>
                <a:effectLst/>
                <a:latin typeface="Verdana" pitchFamily="34" charset="0"/>
                <a:ea typeface="Times New Roman" pitchFamily="18" charset="0"/>
              </a:rPr>
              <a:t>, всего.</a:t>
            </a:r>
            <a:endParaRPr kumimoji="0" lang="ru-RU" sz="2000" b="0" i="0" u="none" strike="noStrike" cap="none" normalizeH="0" baseline="0" dirty="0" smtClean="0">
              <a:ln>
                <a:noFill/>
              </a:ln>
              <a:effectLst/>
              <a:latin typeface="Arial"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Verdana" pitchFamily="34" charset="0"/>
                <a:ea typeface="Times New Roman" pitchFamily="18" charset="0"/>
              </a:rPr>
              <a:t>Считается старших кондукторов и проводника вагона - теплушки, было 13 человек . Это официально, а фактически -14.Четырнадцатым был Славик Жданович, пятилетний сынишка старшего машиниста.</a:t>
            </a:r>
            <a:endParaRPr kumimoji="0" lang="ru-RU" sz="2000" b="0" i="0" u="none" strike="noStrike" cap="none" normalizeH="0" baseline="0" dirty="0" smtClean="0">
              <a:ln>
                <a:noFill/>
              </a:ln>
              <a:effectLst/>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0" y="641722"/>
            <a:ext cx="914400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C2C2C"/>
                </a:solidFill>
                <a:effectLst/>
                <a:latin typeface="Verdana" pitchFamily="34" charset="0"/>
                <a:ea typeface="Times New Roman" pitchFamily="18" charset="0"/>
              </a:rPr>
              <a:t>Славный боевой путь прошел экипаж паровоза. Тысячи и тысячи километров по фронтовым магистралям. Случалось, паровоз получал повреждения во время бомбежек или при артобстреле. Но приходило несколько дней, а то и часов, и восстановленный руками ремонтников и экипажа, он снова возвращался на запад и паровоз Ждановича.</a:t>
            </a:r>
            <a:endParaRPr kumimoji="0" lang="ru-RU" sz="20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C2C2C"/>
                </a:solidFill>
                <a:effectLst/>
                <a:latin typeface="Verdana" pitchFamily="34" charset="0"/>
                <a:ea typeface="Times New Roman" pitchFamily="18" charset="0"/>
              </a:rPr>
              <a:t>Одним из первых он привел воинский состав в освобожденный Донбасс, в числе первых «ступил» на </a:t>
            </a:r>
            <a:r>
              <a:rPr kumimoji="0" lang="ru-RU" sz="2000" b="0" i="0" u="none" strike="noStrike" cap="none" normalizeH="0" baseline="0" dirty="0" smtClean="0">
                <a:ln>
                  <a:noFill/>
                </a:ln>
                <a:solidFill>
                  <a:srgbClr val="2C2C2C"/>
                </a:solidFill>
                <a:effectLst/>
                <a:latin typeface="Verdana" pitchFamily="34" charset="0"/>
                <a:ea typeface="Times New Roman" pitchFamily="18" charset="0"/>
              </a:rPr>
              <a:t>правый </a:t>
            </a:r>
            <a:r>
              <a:rPr kumimoji="0" lang="ru-RU" sz="2000" b="0" i="0" u="none" strike="noStrike" cap="none" normalizeH="0" baseline="0" dirty="0" smtClean="0">
                <a:ln>
                  <a:noFill/>
                </a:ln>
                <a:solidFill>
                  <a:srgbClr val="2C2C2C"/>
                </a:solidFill>
                <a:effectLst/>
                <a:latin typeface="Verdana" pitchFamily="34" charset="0"/>
                <a:ea typeface="Times New Roman" pitchFamily="18" charset="0"/>
              </a:rPr>
              <a:t>берег Днепра в районе Днепропетровска, доставив по временной переправе поезд с боеприпасами.</a:t>
            </a:r>
            <a:endParaRPr kumimoji="0" lang="ru-RU" sz="20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C2C2C"/>
                </a:solidFill>
                <a:effectLst/>
                <a:latin typeface="Verdana" pitchFamily="34" charset="0"/>
                <a:ea typeface="Times New Roman" pitchFamily="18" charset="0"/>
              </a:rPr>
              <a:t>Машинист знал, что переправа понтонная. Настил трещал, под колесами, бурлила днепровская вода. Казалось, что вот-вот понтоны расступятся и паровоз пойдет ко дну…</a:t>
            </a:r>
            <a:endParaRPr kumimoji="0" lang="ru-RU" sz="20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C2C2C"/>
                </a:solidFill>
                <a:effectLst/>
                <a:latin typeface="Verdana" pitchFamily="34" charset="0"/>
                <a:ea typeface="Times New Roman" pitchFamily="18" charset="0"/>
              </a:rPr>
              <a:t>Через несколько дней после того, как над </a:t>
            </a:r>
            <a:r>
              <a:rPr kumimoji="0" lang="ru-RU" sz="2000" b="0" i="0" u="none" strike="noStrike" cap="none" normalizeH="0" baseline="0" dirty="0" smtClean="0">
                <a:ln>
                  <a:noFill/>
                </a:ln>
                <a:solidFill>
                  <a:srgbClr val="2C2C2C"/>
                </a:solidFill>
                <a:effectLst/>
                <a:latin typeface="Verdana" pitchFamily="34" charset="0"/>
                <a:ea typeface="Times New Roman" pitchFamily="18" charset="0"/>
              </a:rPr>
              <a:t>рейхстагом </a:t>
            </a:r>
            <a:r>
              <a:rPr kumimoji="0" lang="ru-RU" sz="2000" b="0" i="0" u="none" strike="noStrike" cap="none" normalizeH="0" baseline="0" dirty="0" smtClean="0">
                <a:ln>
                  <a:noFill/>
                </a:ln>
                <a:solidFill>
                  <a:srgbClr val="2C2C2C"/>
                </a:solidFill>
                <a:effectLst/>
                <a:latin typeface="Verdana" pitchFamily="34" charset="0"/>
                <a:ea typeface="Times New Roman" pitchFamily="18" charset="0"/>
              </a:rPr>
              <a:t>было поднято Знамя Победы, из Франкфурта-на-Одере вышли в Берлин первые два советских грузовых поезда, один из которых вел Анатолий Жданович.</a:t>
            </a:r>
            <a:endParaRPr kumimoji="0" lang="ru-RU" sz="20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0" y="675500"/>
            <a:ext cx="91440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C2C2C"/>
                </a:solidFill>
                <a:effectLst/>
                <a:latin typeface="Verdana" pitchFamily="34" charset="0"/>
                <a:ea typeface="Times New Roman" pitchFamily="18" charset="0"/>
              </a:rPr>
              <a:t>А когда закончилась война, паровоз 17-12 работал на Берлинском направлении, обслуживал пассажирские поезда на участке Брест – Варшава – Берлин. В 1946 году паровоз уже был в Москве, в локомотивном депо Москва – Сортировочная. Затем долгое время находился в Ростовском объединенном транспортном хозяйстве.</a:t>
            </a:r>
            <a:endParaRPr kumimoji="0" lang="ru-RU" sz="20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C2C2C"/>
                </a:solidFill>
                <a:effectLst/>
                <a:latin typeface="Verdana" pitchFamily="34" charset="0"/>
                <a:ea typeface="Times New Roman" pitchFamily="18" charset="0"/>
              </a:rPr>
              <a:t>А в конце 1974 года начались работы по созданию мемориала в Тихорецке. И вот 8 мая 1975 года наступил торжественный день, Стальной богатырь паровоз 17-12 застыл у выхода из каменного тоннеля.</a:t>
            </a:r>
            <a:endParaRPr kumimoji="0" lang="ru-RU" sz="20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C2C2C"/>
                </a:solidFill>
                <a:effectLst/>
                <a:latin typeface="Verdana" pitchFamily="34" charset="0"/>
                <a:ea typeface="Times New Roman" pitchFamily="18" charset="0"/>
              </a:rPr>
              <a:t>Легендарный локомотив… паровоз – воин, паровоз – труженик обрел на кубанской земле свое бессмертие. Дважды в день мимо паровоза проходит людской поток. Это идут на работу и с работы железнодорожники и рабочие местных предприятий. И обязательно кто-то остановиться возле паровоза и положит на рельсы букетик живых цветов.</a:t>
            </a:r>
            <a:endParaRPr kumimoji="0" lang="ru-RU" sz="20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otdih.nakubani.ru/m/gallery/5058c7d975139e0f4b016b65/"/>
          <p:cNvPicPr/>
          <p:nvPr/>
        </p:nvPicPr>
        <p:blipFill>
          <a:blip r:embed="rId3" cstate="print"/>
          <a:srcRect/>
          <a:stretch>
            <a:fillRect/>
          </a:stretch>
        </p:blipFill>
        <p:spPr bwMode="auto">
          <a:xfrm>
            <a:off x="0" y="0"/>
            <a:ext cx="5000628" cy="6857999"/>
          </a:xfrm>
          <a:prstGeom prst="rect">
            <a:avLst/>
          </a:prstGeom>
          <a:noFill/>
          <a:ln w="9525">
            <a:noFill/>
            <a:miter lim="800000"/>
            <a:headEnd/>
            <a:tailEnd/>
          </a:ln>
        </p:spPr>
      </p:pic>
      <p:pic>
        <p:nvPicPr>
          <p:cNvPr id="3" name="Рисунок 2" descr="http://otdih.nakubani.ru/m/gallery/5433ee2874139e2c50127652/"/>
          <p:cNvPicPr/>
          <p:nvPr/>
        </p:nvPicPr>
        <p:blipFill>
          <a:blip r:embed="rId4" cstate="print"/>
          <a:srcRect/>
          <a:stretch>
            <a:fillRect/>
          </a:stretch>
        </p:blipFill>
        <p:spPr bwMode="auto">
          <a:xfrm>
            <a:off x="5000628" y="0"/>
            <a:ext cx="4143372" cy="2714620"/>
          </a:xfrm>
          <a:prstGeom prst="rect">
            <a:avLst/>
          </a:prstGeom>
          <a:noFill/>
          <a:ln w="9525">
            <a:noFill/>
            <a:miter lim="800000"/>
            <a:headEnd/>
            <a:tailEnd/>
          </a:ln>
        </p:spPr>
      </p:pic>
      <p:pic>
        <p:nvPicPr>
          <p:cNvPr id="4" name="Рисунок 3" descr="http://otdih.nakubani.ru/m/gallery/5433ee5c74139ecc77026ef4/"/>
          <p:cNvPicPr/>
          <p:nvPr/>
        </p:nvPicPr>
        <p:blipFill>
          <a:blip r:embed="rId5" cstate="print"/>
          <a:srcRect/>
          <a:stretch>
            <a:fillRect/>
          </a:stretch>
        </p:blipFill>
        <p:spPr bwMode="auto">
          <a:xfrm>
            <a:off x="5000628" y="2714620"/>
            <a:ext cx="4143372" cy="414338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874869"/>
            <a:ext cx="9144000" cy="5324535"/>
          </a:xfrm>
          <a:prstGeom prst="rect">
            <a:avLst/>
          </a:prstGeom>
          <a:solidFill>
            <a:schemeClr val="accent5">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Памятник воинам, принимавшим участие в освобождении Краснодара от немецко-фашистских захватчиков. Скульптор </a:t>
            </a:r>
            <a:r>
              <a:rPr kumimoji="0" lang="ru-RU" sz="2000" b="0" i="0" u="none" strike="noStrike" cap="none" normalizeH="0" baseline="0" dirty="0" err="1" smtClean="0">
                <a:ln>
                  <a:noFill/>
                </a:ln>
                <a:effectLst/>
                <a:latin typeface="Arial" pitchFamily="34" charset="0"/>
                <a:ea typeface="Times New Roman" pitchFamily="18" charset="0"/>
                <a:cs typeface="Arial" pitchFamily="34" charset="0"/>
              </a:rPr>
              <a:t>И.П.Шмагун</a:t>
            </a: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 архитектор </a:t>
            </a:r>
            <a:r>
              <a:rPr kumimoji="0" lang="ru-RU" sz="2000" b="0" i="0" u="none" strike="noStrike" cap="none" normalizeH="0" baseline="0" dirty="0" err="1" smtClean="0">
                <a:ln>
                  <a:noFill/>
                </a:ln>
                <a:effectLst/>
                <a:latin typeface="Arial" pitchFamily="34" charset="0"/>
                <a:ea typeface="Times New Roman" pitchFamily="18" charset="0"/>
                <a:cs typeface="Arial" pitchFamily="34" charset="0"/>
              </a:rPr>
              <a:t>Е.Г.Лашук</a:t>
            </a: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 Был установлен в 1965 году. Находится на Площади Победы.</a:t>
            </a:r>
            <a:endParaRPr kumimoji="0" lang="ru-RU" sz="2000" b="0" i="0" u="none" strike="noStrike" cap="none" normalizeH="0" baseline="0" dirty="0" smtClean="0">
              <a:ln>
                <a:noFill/>
              </a:ln>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К двадцатилетию победы в Великой Отечественной войны столица Кубани была украшена замечательным монументальным комплексом. На Площади Победы, открытой рядом с парком имени Горького, возвысилась пятиметровая фигура советского воина – победителя германского фашизма. С гордо поднятой головой, в руках знаменитый автомат ППШ, а под ногами поверженное фашистское знамя. Таким запомнили советских солдат жители тысяч и тысяч городов и деревень Восточной Европы от Волги до Эльбы. </a:t>
            </a:r>
            <a:endParaRPr kumimoji="0" lang="ru-RU" sz="2000" b="0" i="0" u="none" strike="noStrike" cap="none" normalizeH="0" baseline="0" dirty="0" smtClean="0">
              <a:ln>
                <a:noFill/>
              </a:ln>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Не забудут никогда подвигов воинов-освободителей и жители Кубани. Гитлеровский режим полгода хозяйничал на нашей земле, запятнав себя чудовищными преступлениями, которым нет никакого оправдания. Не легко далось частям Советской Армии освобождение столицы Кубани. 1800 воинов сложили свои головы в боях за Краснодар. Их памяти и посвящен монументальный комплекс.</a:t>
            </a:r>
            <a:endParaRPr kumimoji="0" lang="ru-RU" sz="2000" b="0" i="0" u="none" strike="noStrike" cap="none" normalizeH="0" baseline="0" dirty="0" smtClean="0">
              <a:ln>
                <a:noFill/>
              </a:ln>
              <a:effectLst/>
              <a:latin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otdih.nakubani.ru/m/gallery/51bacc6974139ee0061fdf39/"/>
          <p:cNvPicPr/>
          <p:nvPr/>
        </p:nvPicPr>
        <p:blipFill>
          <a:blip r:embed="rId2" cstate="print"/>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0" y="243512"/>
            <a:ext cx="9144000" cy="6370975"/>
          </a:xfrm>
          <a:prstGeom prst="rect">
            <a:avLst/>
          </a:prstGeom>
          <a:solidFill>
            <a:schemeClr val="accent5">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effectLst/>
                <a:latin typeface="Arial" pitchFamily="34" charset="0"/>
                <a:ea typeface="Times New Roman" pitchFamily="18" charset="0"/>
                <a:cs typeface="Arial" pitchFamily="34" charset="0"/>
              </a:rPr>
              <a:t>Памятник "Катюше" установлен в 1985 году, в честь гвардейцев-минометчиков, защищавших Кубань от фашистских захватчиков.</a:t>
            </a:r>
            <a:endParaRPr kumimoji="0" lang="ru-RU" sz="2400" b="0" i="0" u="none" strike="noStrike" cap="none" normalizeH="0" baseline="0" dirty="0" smtClean="0">
              <a:ln>
                <a:noFill/>
              </a:ln>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effectLst/>
                <a:latin typeface="Arial" pitchFamily="34" charset="0"/>
                <a:ea typeface="Times New Roman" pitchFamily="18" charset="0"/>
                <a:cs typeface="Arial" pitchFamily="34" charset="0"/>
              </a:rPr>
              <a:t>Орудие стоит на пьедестале высотой 4 метра. Вокруг памятника разбита клумба.</a:t>
            </a:r>
            <a:endParaRPr kumimoji="0" lang="ru-RU" sz="2400" b="0" i="0" u="none" strike="noStrike" cap="none" normalizeH="0" baseline="0" dirty="0" smtClean="0">
              <a:ln>
                <a:noFill/>
              </a:ln>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effectLst/>
                <a:latin typeface="Arial" pitchFamily="34" charset="0"/>
                <a:ea typeface="Times New Roman" pitchFamily="18" charset="0"/>
                <a:cs typeface="Arial" pitchFamily="34" charset="0"/>
              </a:rPr>
              <a:t>Легендарная "Катюша" </a:t>
            </a:r>
            <a:r>
              <a:rPr kumimoji="0" lang="ru-RU" sz="2400" b="0" i="0" u="none" strike="noStrike" cap="none" normalizeH="0" baseline="0" dirty="0" smtClean="0">
                <a:ln>
                  <a:noFill/>
                </a:ln>
                <a:effectLst/>
                <a:latin typeface="Calibri"/>
                <a:ea typeface="Times New Roman" pitchFamily="18" charset="0"/>
                <a:cs typeface="Arial" pitchFamily="34" charset="0"/>
              </a:rPr>
              <a:t>–</a:t>
            </a:r>
            <a:r>
              <a:rPr kumimoji="0" lang="ru-RU" sz="2400" b="0" i="0" u="none" strike="noStrike" cap="none" normalizeH="0" baseline="0" dirty="0" smtClean="0">
                <a:ln>
                  <a:noFill/>
                </a:ln>
                <a:effectLst/>
                <a:latin typeface="Arial" pitchFamily="34" charset="0"/>
                <a:ea typeface="Times New Roman" pitchFamily="18" charset="0"/>
                <a:cs typeface="Arial" pitchFamily="34" charset="0"/>
              </a:rPr>
              <a:t> это гвардейский миномет БМ-13, лирическое имя которого, по одной из версий, берет начало от буквы "К", клейма предприятия-изготовителя </a:t>
            </a:r>
            <a:r>
              <a:rPr kumimoji="0" lang="ru-RU" sz="2400" b="0" i="0" u="none" strike="noStrike" cap="none" normalizeH="0" baseline="0" dirty="0" smtClean="0">
                <a:ln>
                  <a:noFill/>
                </a:ln>
                <a:effectLst/>
                <a:latin typeface="Calibri"/>
                <a:ea typeface="Times New Roman" pitchFamily="18" charset="0"/>
                <a:cs typeface="Arial" pitchFamily="34" charset="0"/>
              </a:rPr>
              <a:t>–</a:t>
            </a:r>
            <a:r>
              <a:rPr kumimoji="0" lang="ru-RU" sz="2400" b="0" i="0" u="none" strike="noStrike" cap="none" normalizeH="0" baseline="0" dirty="0" smtClean="0">
                <a:ln>
                  <a:noFill/>
                </a:ln>
                <a:effectLst/>
                <a:latin typeface="Arial" pitchFamily="34" charset="0"/>
                <a:ea typeface="Times New Roman" pitchFamily="18" charset="0"/>
                <a:cs typeface="Arial" pitchFamily="34" charset="0"/>
              </a:rPr>
              <a:t> Воронежского завода им. Коминтерна.</a:t>
            </a:r>
            <a:r>
              <a:rPr kumimoji="0" lang="ru-RU" sz="2400" b="0" i="0" u="none" strike="noStrike" cap="none" normalizeH="0" baseline="0" dirty="0" smtClean="0">
                <a:ln>
                  <a:noFill/>
                </a:ln>
                <a:effectLst/>
                <a:latin typeface="Calibri"/>
                <a:ea typeface="Times New Roman" pitchFamily="18" charset="0"/>
                <a:cs typeface="Arial" pitchFamily="34" charset="0"/>
              </a:rPr>
              <a:t> </a:t>
            </a:r>
            <a:r>
              <a:rPr kumimoji="0" lang="ru-RU" sz="2400" b="0" i="0" u="none" strike="noStrike" cap="none" normalizeH="0" baseline="0" dirty="0" smtClean="0">
                <a:ln>
                  <a:noFill/>
                </a:ln>
                <a:effectLst/>
                <a:latin typeface="Arial" pitchFamily="34" charset="0"/>
                <a:ea typeface="Times New Roman" pitchFamily="18" charset="0"/>
                <a:cs typeface="Arial" pitchFamily="34" charset="0"/>
              </a:rPr>
              <a:t/>
            </a:r>
            <a:br>
              <a:rPr kumimoji="0" lang="ru-RU" sz="2400" b="0" i="0" u="none" strike="noStrike" cap="none" normalizeH="0" baseline="0" dirty="0" smtClean="0">
                <a:ln>
                  <a:noFill/>
                </a:ln>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effectLst/>
                <a:latin typeface="Arial" pitchFamily="34" charset="0"/>
                <a:ea typeface="Times New Roman" pitchFamily="18" charset="0"/>
                <a:cs typeface="Arial" pitchFamily="34" charset="0"/>
              </a:rPr>
              <a:t/>
            </a:r>
            <a:br>
              <a:rPr kumimoji="0" lang="ru-RU" sz="2400" b="0" i="0" u="none" strike="noStrike" cap="none" normalizeH="0" baseline="0" dirty="0" smtClean="0">
                <a:ln>
                  <a:noFill/>
                </a:ln>
                <a:effectLst/>
                <a:latin typeface="Arial" pitchFamily="34" charset="0"/>
                <a:ea typeface="Times New Roman" pitchFamily="18" charset="0"/>
                <a:cs typeface="Arial" pitchFamily="34" charset="0"/>
              </a:rPr>
            </a:br>
            <a:r>
              <a:rPr kumimoji="0" lang="ru-RU" sz="2400" b="0" i="0" u="none" strike="noStrike" cap="none" normalizeH="0" baseline="0" dirty="0" smtClean="0">
                <a:ln>
                  <a:noFill/>
                </a:ln>
                <a:effectLst/>
                <a:latin typeface="Arial" pitchFamily="34" charset="0"/>
                <a:ea typeface="Times New Roman" pitchFamily="18" charset="0"/>
                <a:cs typeface="Arial" pitchFamily="34" charset="0"/>
              </a:rPr>
              <a:t>На заводе был налажен выпуск этого грозного оружия буквально в первые же дни войны! Есть информация, что выпуском этой боевой техники занимались три завода (каждый выпускал какую-то часть, а потом комплектовали все в одном месте). В настоящее время ни один из них не работает, даже на "мирное производство". Остались лишь пара условно работающих цехов.</a:t>
            </a:r>
            <a:endParaRPr kumimoji="0" lang="ru-RU" sz="2400" b="0" i="0" u="none" strike="noStrike" cap="none" normalizeH="0" baseline="0" dirty="0" smtClean="0">
              <a:ln>
                <a:noFill/>
              </a:ln>
              <a:effectLst/>
              <a:latin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600</Words>
  <Application>Microsoft Office PowerPoint</Application>
  <PresentationFormat>Экран (4:3)</PresentationFormat>
  <Paragraphs>19</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Ольга</cp:lastModifiedBy>
  <cp:revision>2</cp:revision>
  <dcterms:modified xsi:type="dcterms:W3CDTF">2015-11-06T12:42:19Z</dcterms:modified>
</cp:coreProperties>
</file>