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8" r:id="rId5"/>
    <p:sldId id="269" r:id="rId6"/>
    <p:sldId id="266" r:id="rId7"/>
    <p:sldId id="267" r:id="rId8"/>
    <p:sldId id="257" r:id="rId9"/>
    <p:sldId id="258" r:id="rId10"/>
    <p:sldId id="259" r:id="rId11"/>
    <p:sldId id="260" r:id="rId12"/>
    <p:sldId id="261" r:id="rId13"/>
    <p:sldId id="262" r:id="rId14"/>
    <p:sldId id="270" r:id="rId15"/>
    <p:sldId id="271" r:id="rId16"/>
    <p:sldId id="26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5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7D4632-9976-49EA-93AC-1049AB8A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9"/>
            <a:ext cx="5205413" cy="2852737"/>
          </a:xfrm>
          <a:noFill/>
          <a:ln>
            <a:noFill/>
          </a:ln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3B8C62-2227-4EBC-B719-6B6752F8F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62476"/>
            <a:ext cx="5205413" cy="93408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94949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13F492-5B35-45C7-8B85-359D8EA8B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BDDC3DC-04AB-46C8-B195-8E05E8656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50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084900D-C0A9-402B-9FBB-214A3B11E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2F2803A-D9EA-4140-911B-90109D813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66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0A266B-B3B0-4BAD-9E89-7CDC46804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854200"/>
            <a:ext cx="6858000" cy="1655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985490F-DB0C-4921-B505-8B24504B8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8785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09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F6FB0D-E432-4135-BB05-E7B66B815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417CB3-AE07-4710-9107-1CB1A148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453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9C6CC3-8F40-493B-B832-1D1CE5DD7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EAA25C-14FD-490F-AFC6-F49BF4438C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C1E15DA-8D4C-4D00-B11B-E3BEF1E6C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739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A18D95-7493-4F74-A55E-3F9571A64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D8F901D-1270-49F0-B096-609EE9643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A74C8CA-C1FF-4E58-B616-F03D5DB3C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E084A27-E336-482A-9835-669869350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4255D16-AF6B-422A-A614-7756FF00E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4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9A7EE2-5CCE-46FF-A853-BFF1F7E6A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20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63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F206EC-B6CD-47F6-BD05-2A0071222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29C26F-1472-44D4-8033-B693456B0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6C128FB-94D3-4F31-B067-9BE637A37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7862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44DCB7-9E75-46B0-96C8-FF139560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D1624EF-6F50-4273-9DC7-9113E23F36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A5D7A8B-48A5-41A0-9C6E-04A5872CC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1072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FE01C3-C640-49A6-9170-74EEC31FF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D7A7CFF-C30E-437F-B6A0-DDABA91A0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4"/>
            <a:endParaRPr lang="ru-RU" dirty="0"/>
          </a:p>
        </p:txBody>
      </p:sp>
      <p:pic>
        <p:nvPicPr>
          <p:cNvPr id="4" name="Picture 2" descr="W:\Дизайн\Логотипы\Лого для СС\logo_erudyt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480" y="188640"/>
            <a:ext cx="936000" cy="1289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09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Самые узнаваемые созвездия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53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ru-RU" dirty="0" smtClean="0"/>
              <a:t>Созвездие </a:t>
            </a:r>
            <a:r>
              <a:rPr lang="ru-RU" dirty="0"/>
              <a:t>Льва находится между Раком и Девой в Северном полушарии. По легенде созвездие было названо в честь Немейского льва, с которым сражался Геракл во время одного из 12 подвигов. Раньше, в Древней Месопотамии, это созвездие называлось «Большая Собака», а вавилонские астрономы называли «Великим Львом».</a:t>
            </a:r>
          </a:p>
          <a:p>
            <a:pPr marL="0" indent="0">
              <a:lnSpc>
                <a:spcPct val="140000"/>
              </a:lnSpc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11217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Дракон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ru-RU" dirty="0"/>
              <a:t>Созвездие, занимающее 8 место по </a:t>
            </a:r>
            <a:r>
              <a:rPr lang="ru-RU" dirty="0" smtClean="0"/>
              <a:t>площади </a:t>
            </a:r>
            <a:r>
              <a:rPr lang="ru-RU" dirty="0"/>
              <a:t>и находящееся в Северном полушарии. На протяжении всего года это созвездие находится в зоне видимости, но лучше наблюдать за ним весной, когда яркость звезд Дракона достигает максимума.</a:t>
            </a:r>
          </a:p>
          <a:p>
            <a:pPr>
              <a:lnSpc>
                <a:spcPct val="130000"/>
              </a:lnSpc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28724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200" dirty="0"/>
              <a:t>В этом созвездии можно насчитать невооружённым глазом около 75 звезд. Находится Лира в Северном полушарии и занимает приблизительно 285 квадратных градусов.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9443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Лебедь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ru-RU" dirty="0"/>
              <a:t>Созвездие, имеющие крестообразную форму, за счет чего иногда называется Северный Крест. Самые яркие звезды в созвездии, кроме Дельты Лебедя, с перевода арабского обозначают части тела лебедя. Звезда </a:t>
            </a:r>
            <a:r>
              <a:rPr lang="ru-RU" dirty="0" err="1"/>
              <a:t>Альбирео</a:t>
            </a:r>
            <a:r>
              <a:rPr lang="ru-RU" dirty="0"/>
              <a:t> означает клюв, Гиенах – крыло, </a:t>
            </a:r>
            <a:r>
              <a:rPr lang="ru-RU" dirty="0" err="1"/>
              <a:t>Садр</a:t>
            </a:r>
            <a:r>
              <a:rPr lang="ru-RU" dirty="0"/>
              <a:t> – грудина, Денеб – хвост.</a:t>
            </a:r>
          </a:p>
          <a:p>
            <a:pPr marL="0" indent="0">
              <a:lnSpc>
                <a:spcPct val="140000"/>
              </a:lnSpc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03411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843735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40000"/>
              </a:lnSpc>
              <a:buNone/>
            </a:pPr>
            <a:r>
              <a:rPr lang="ru-RU" dirty="0"/>
              <a:t>Зодиак с греческого </a:t>
            </a:r>
            <a:r>
              <a:rPr lang="ru-RU" dirty="0" smtClean="0"/>
              <a:t>означает </a:t>
            </a:r>
            <a:r>
              <a:rPr lang="ru-RU" dirty="0"/>
              <a:t>«круг из животных». Традиционно выделяют 12 созвездий: Овен, Телец, Близнецы, Рак, Лев, Дева, Весы, Скорпион, Стрелец, Козерог, Водолей, Рыбы. Но существует еще одно созвездие под названием Змееносец. Формально оно тоже относится к зодиакальным созвездиям, но в отличие от остальных для него нет отдельного знака зодиака. </a:t>
            </a:r>
            <a:endParaRPr lang="ru-RU" b="1" dirty="0"/>
          </a:p>
        </p:txBody>
      </p:sp>
      <p:pic>
        <p:nvPicPr>
          <p:cNvPr id="2050" name="Picture 2" descr="C:\Users\1\Downloads\тесты по окр миру-20210228T085420Z-001\тесты по окр миру\иллюстрации наши\змееносец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2058194"/>
            <a:ext cx="38862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20072" y="59927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Созвездие Змееносца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19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lnSpc>
                <a:spcPct val="130000"/>
              </a:lnSpc>
              <a:buNone/>
            </a:pPr>
            <a:r>
              <a:rPr lang="ru-RU" dirty="0"/>
              <a:t>4 из 13 зодиакальных созвездий являются точками равноденствий и солнцестояний, а именно: «Овен» – весеннее равноденствие, «Весы» – осеннее равноденствие, «Рак» – летнее солнцестояние, «Козерог» – зимнее солнцестояние.</a:t>
            </a:r>
          </a:p>
          <a:p>
            <a:pPr>
              <a:lnSpc>
                <a:spcPct val="130000"/>
              </a:lnSpc>
            </a:pPr>
            <a:endParaRPr lang="ru-RU" dirty="0"/>
          </a:p>
        </p:txBody>
      </p:sp>
      <p:pic>
        <p:nvPicPr>
          <p:cNvPr id="3074" name="Picture 2" descr="C:\Users\1\Downloads\тесты по окр миру-20210228T085420Z-001\тесты по окр миру\иллюстрации наши\ves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724128" y="619807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Созвездие Весы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64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54200"/>
            <a:ext cx="8424936" cy="1655763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22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созвездие?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97942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/>
              <a:t>Созвездие (от латинского </a:t>
            </a:r>
            <a:r>
              <a:rPr lang="ru-RU" sz="2400" i="1" dirty="0" err="1"/>
              <a:t>constellatio</a:t>
            </a:r>
            <a:r>
              <a:rPr lang="ru-RU" sz="2400" dirty="0"/>
              <a:t> – множество звёзд) – определенный участок небесной сферы, символично обозначенный фигурой для удобства ориентирования на звёздном небе. </a:t>
            </a:r>
          </a:p>
        </p:txBody>
      </p:sp>
      <p:pic>
        <p:nvPicPr>
          <p:cNvPr id="1026" name="Picture 2" descr="C:\Users\1\Downloads\тесты по окр миру-20210228T085420Z-001\тесты по окр миру\иллюстрации наши\kassiopey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" t="23562" r="-487" b="28289"/>
          <a:stretch/>
        </p:blipFill>
        <p:spPr bwMode="auto">
          <a:xfrm>
            <a:off x="1835696" y="3925019"/>
            <a:ext cx="54006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6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1926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Откуда взялись названия созвездий?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/>
              <a:t>У многих созвездий названия были даны по принципу ассоциаций со знакомыми людям формами. Выдающийся античный учёный Клавдий </a:t>
            </a:r>
            <a:r>
              <a:rPr lang="ru-RU" sz="2400" dirty="0" smtClean="0"/>
              <a:t>Птолемей создал каталог </a:t>
            </a:r>
            <a:r>
              <a:rPr lang="ru-RU" sz="2400" dirty="0"/>
              <a:t>звёздного неба, который состоял из 48 </a:t>
            </a:r>
            <a:r>
              <a:rPr lang="ru-RU" sz="2400" dirty="0" smtClean="0"/>
              <a:t>созвездий, названных им по связи с мифологическими образами. </a:t>
            </a:r>
            <a:endParaRPr lang="ru-RU" sz="2400" dirty="0"/>
          </a:p>
        </p:txBody>
      </p:sp>
      <p:pic>
        <p:nvPicPr>
          <p:cNvPr id="5122" name="Picture 2" descr="C:\Users\1\Downloads\тесты по окр миру-20210228T085420Z-001\тесты по окр миру\иллюстрации наши\коезрог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71" b="19841"/>
          <a:stretch/>
        </p:blipFill>
        <p:spPr bwMode="auto">
          <a:xfrm>
            <a:off x="1871662" y="4149080"/>
            <a:ext cx="5400675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64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Откуда взялись названия созвездий?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2174006"/>
            <a:ext cx="7831782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 smtClean="0"/>
              <a:t>В XVI </a:t>
            </a:r>
            <a:r>
              <a:rPr lang="ru-RU" sz="2400" dirty="0"/>
              <a:t>веке, де </a:t>
            </a:r>
            <a:r>
              <a:rPr lang="ru-RU" sz="2400" dirty="0" err="1"/>
              <a:t>Хаутман</a:t>
            </a:r>
            <a:r>
              <a:rPr lang="ru-RU" sz="2400" dirty="0"/>
              <a:t> и </a:t>
            </a:r>
            <a:r>
              <a:rPr lang="ru-RU" sz="2400" dirty="0" err="1"/>
              <a:t>Диркс</a:t>
            </a:r>
            <a:r>
              <a:rPr lang="ru-RU" sz="2400" dirty="0"/>
              <a:t> </a:t>
            </a:r>
            <a:r>
              <a:rPr lang="ru-RU" sz="2400" dirty="0" err="1"/>
              <a:t>Зун</a:t>
            </a:r>
            <a:r>
              <a:rPr lang="ru-RU" sz="2400" dirty="0"/>
              <a:t> назвали новые обнаруженные созвездия в честь экзотических животных</a:t>
            </a:r>
            <a:r>
              <a:rPr lang="ru-RU" sz="2400" dirty="0" smtClean="0"/>
              <a:t>. Некоторые </a:t>
            </a:r>
            <a:r>
              <a:rPr lang="ru-RU" sz="2400" dirty="0"/>
              <a:t>созвездия имеют довольно необычные названия. Например, есть созвездие Насос, Микроскоп, Циркуль и Печь. Так же на небе можно найти созвездие Живописец и Скульптор.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4933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Сколько всего созвездий?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00658" y="1453926"/>
            <a:ext cx="7759774" cy="435133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ru-RU" sz="2200" dirty="0"/>
              <a:t>Всего на данный момент Международным астрономическим союзом признаны 88 созвездий, самым большим из которых является Гидра, а самыми маленькими считаются Малый Конь и Южный Крест. Созвездие Гидра занимает около 3% процентов площади неба, в то время как Малый Конь и Южный Крест около 0,17%.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400" dirty="0"/>
          </a:p>
        </p:txBody>
      </p:sp>
      <p:pic>
        <p:nvPicPr>
          <p:cNvPr id="4098" name="Picture 2" descr="C:\Users\1\Downloads\тесты по окр миру-20210228T085420Z-001\тесты по окр миру\иллюстрации наши\овен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" t="28836" r="-2998" b="26718"/>
          <a:stretch/>
        </p:blipFill>
        <p:spPr bwMode="auto">
          <a:xfrm>
            <a:off x="1871663" y="4437112"/>
            <a:ext cx="540067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04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Созвездия в Китае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85974"/>
            <a:ext cx="78867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/>
              <a:t>В китайской </a:t>
            </a:r>
            <a:r>
              <a:rPr lang="ru-RU" sz="2400" dirty="0" smtClean="0"/>
              <a:t>культуре </a:t>
            </a:r>
            <a:r>
              <a:rPr lang="ru-RU" sz="2400" dirty="0"/>
              <a:t>созвездия очень сильно отличаются от привычных </a:t>
            </a:r>
            <a:r>
              <a:rPr lang="ru-RU" sz="2400" dirty="0" smtClean="0"/>
              <a:t>нам. В </a:t>
            </a:r>
            <a:r>
              <a:rPr lang="ru-RU" sz="2400" dirty="0"/>
              <a:t>сборнике китайских созвездий имеется 28 созвездий, которые сгруппированы в 4 основных знака зодиака: Лазурный дракон </a:t>
            </a:r>
            <a:r>
              <a:rPr lang="ru-RU" sz="2400" dirty="0" smtClean="0"/>
              <a:t>Восток, </a:t>
            </a:r>
            <a:r>
              <a:rPr lang="ru-RU" sz="2400" dirty="0"/>
              <a:t>Черная Черепаха </a:t>
            </a:r>
            <a:r>
              <a:rPr lang="ru-RU" sz="2400" dirty="0" smtClean="0"/>
              <a:t>Север, </a:t>
            </a:r>
            <a:r>
              <a:rPr lang="ru-RU" sz="2400" dirty="0"/>
              <a:t>Белый Тигр </a:t>
            </a:r>
            <a:r>
              <a:rPr lang="ru-RU" sz="2400" dirty="0" smtClean="0"/>
              <a:t>Запад, </a:t>
            </a:r>
            <a:r>
              <a:rPr lang="ru-RU" sz="2400" dirty="0"/>
              <a:t>Красная птица </a:t>
            </a:r>
            <a:r>
              <a:rPr lang="ru-RU" sz="2400" dirty="0" smtClean="0"/>
              <a:t>Юг. </a:t>
            </a:r>
            <a:r>
              <a:rPr lang="ru-RU" sz="2400" dirty="0"/>
              <a:t>В каждый их этих знаков входит по 7 созвездий.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280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Созвездия у инков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dirty="0"/>
              <a:t>В культуре Инков созвездия играли роль защитников и богов. Инки наделяли звезды разными функциями и поклонялись им при необходимости. Пастухи совершали поклонение и жертвоприношения для звезды </a:t>
            </a:r>
            <a:r>
              <a:rPr lang="ru-RU" sz="2400" i="1" dirty="0" err="1"/>
              <a:t>Уркучильай</a:t>
            </a:r>
            <a:r>
              <a:rPr lang="ru-RU" sz="2400" i="1" dirty="0"/>
              <a:t>, </a:t>
            </a:r>
            <a:r>
              <a:rPr lang="ru-RU" sz="2400" dirty="0"/>
              <a:t>которую астрологи именуют созвездием Лира. Инки наблюдали не только за звездами, но и за межзвездными темными участками, которым также давали названия: Лиса, Жаба, Детёныш Ламы и другие.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957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Большая медведица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ru-RU" dirty="0" smtClean="0"/>
              <a:t>Созвездие </a:t>
            </a:r>
            <a:r>
              <a:rPr lang="ru-RU" dirty="0"/>
              <a:t>Северного полушария, фигура которого состоит из 7 звезд. Две самые яркие звезды: </a:t>
            </a:r>
            <a:r>
              <a:rPr lang="ru-RU" dirty="0" err="1"/>
              <a:t>Алиот</a:t>
            </a:r>
            <a:r>
              <a:rPr lang="ru-RU" dirty="0"/>
              <a:t> и </a:t>
            </a:r>
            <a:r>
              <a:rPr lang="ru-RU" dirty="0" err="1"/>
              <a:t>Дубхе</a:t>
            </a:r>
            <a:r>
              <a:rPr lang="ru-RU" dirty="0"/>
              <a:t>. С помощью двух крайних звезд можно найти Полярную звезду</a:t>
            </a:r>
            <a:r>
              <a:rPr lang="ru-RU" dirty="0" smtClean="0"/>
              <a:t>. Большая Медведица является самым </a:t>
            </a:r>
            <a:r>
              <a:rPr lang="ru-RU" dirty="0"/>
              <a:t>узнаваемым </a:t>
            </a:r>
            <a:r>
              <a:rPr lang="ru-RU" dirty="0" smtClean="0"/>
              <a:t>созвездием.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87109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Орион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ru-RU" dirty="0"/>
              <a:t>Является одним из самых узнаваемых созвездий. Площадь Ориона составляет 594 квадратных градусов, что ставит его на 26 место по площади. Название было дано в честь охотника Ориона, отличавшегося небывалой красотой и гигантским ростом.</a:t>
            </a:r>
          </a:p>
          <a:p>
            <a:pPr marL="0" indent="0">
              <a:lnSpc>
                <a:spcPct val="130000"/>
              </a:lnSpc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058194"/>
            <a:ext cx="3886200" cy="3886200"/>
          </a:xfrm>
        </p:spPr>
      </p:pic>
    </p:spTree>
    <p:extLst>
      <p:ext uri="{BB962C8B-B14F-4D97-AF65-F5344CB8AC3E}">
        <p14:creationId xmlns:p14="http://schemas.microsoft.com/office/powerpoint/2010/main" val="379048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ланеты">
  <a:themeElements>
    <a:clrScheme name="Другая 5">
      <a:dk1>
        <a:srgbClr val="FFEE67"/>
      </a:dk1>
      <a:lt1>
        <a:srgbClr val="FFEE67"/>
      </a:lt1>
      <a:dk2>
        <a:srgbClr val="226543"/>
      </a:dk2>
      <a:lt2>
        <a:srgbClr val="E3DED1"/>
      </a:lt2>
      <a:accent1>
        <a:srgbClr val="549E39"/>
      </a:accent1>
      <a:accent2>
        <a:srgbClr val="8AB833"/>
      </a:accent2>
      <a:accent3>
        <a:srgbClr val="FFEE67"/>
      </a:accent3>
      <a:accent4>
        <a:srgbClr val="029676"/>
      </a:accent4>
      <a:accent5>
        <a:srgbClr val="4AB5C4"/>
      </a:accent5>
      <a:accent6>
        <a:srgbClr val="0989B1"/>
      </a:accent6>
      <a:hlink>
        <a:srgbClr val="A5A5A5"/>
      </a:hlink>
      <a:folHlink>
        <a:srgbClr val="BA6906"/>
      </a:folHlink>
    </a:clrScheme>
    <a:fontScheme name="Другая 1">
      <a:majorFont>
        <a:latin typeface="mr_FranklinGothicG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ланеты" id="{A48C696B-AE9A-40EE-BD37-53A156CEDFD2}" vid="{F5311DF7-8610-4AAA-BEBF-F417C4DC00C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Планеты</Template>
  <TotalTime>42</TotalTime>
  <Words>667</Words>
  <Application>Microsoft Office PowerPoint</Application>
  <PresentationFormat>Экран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Планеты</vt:lpstr>
      <vt:lpstr>Самые узнаваемые созвездия</vt:lpstr>
      <vt:lpstr>Что такое созвездие?</vt:lpstr>
      <vt:lpstr>Откуда взялись названия созвездий? </vt:lpstr>
      <vt:lpstr>Откуда взялись названия созвездий?</vt:lpstr>
      <vt:lpstr>Сколько всего созвездий?</vt:lpstr>
      <vt:lpstr>Созвездия в Китае</vt:lpstr>
      <vt:lpstr>Созвездия у инков</vt:lpstr>
      <vt:lpstr>Большая медведица </vt:lpstr>
      <vt:lpstr>Орион</vt:lpstr>
      <vt:lpstr>Лев</vt:lpstr>
      <vt:lpstr>Дракон</vt:lpstr>
      <vt:lpstr>Лира</vt:lpstr>
      <vt:lpstr>Лебедь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Ольга</cp:lastModifiedBy>
  <cp:revision>8</cp:revision>
  <dcterms:created xsi:type="dcterms:W3CDTF">2021-04-21T17:52:48Z</dcterms:created>
  <dcterms:modified xsi:type="dcterms:W3CDTF">2021-06-23T12:33:50Z</dcterms:modified>
</cp:coreProperties>
</file>