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D4632-9976-49EA-93AC-1049AB8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5205413" cy="2852737"/>
          </a:xfrm>
          <a:noFill/>
          <a:ln>
            <a:noFill/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3B8C62-2227-4EBC-B719-6B6752F8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62476"/>
            <a:ext cx="5205413" cy="934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3F492-5B35-45C7-8B85-359D8EA8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DDC3DC-04AB-46C8-B195-8E05E865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0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84900D-C0A9-402B-9FBB-214A3B11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F2803A-D9EA-4140-911B-90109D8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6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266B-B3B0-4BAD-9E89-7CDC46804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54200"/>
            <a:ext cx="6858000" cy="1655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85490F-DB0C-4921-B505-8B24504B8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78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6FB0D-E432-4135-BB05-E7B66B81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417CB3-AE07-4710-9107-1CB1A148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C6CC3-8F40-493B-B832-1D1CE5DD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EAA25C-14FD-490F-AFC6-F49BF4438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1E15DA-8D4C-4D00-B11B-E3BEF1E6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18D95-7493-4F74-A55E-3F9571A6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8F901D-1270-49F0-B096-609EE964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74C8CA-C1FF-4E58-B616-F03D5DB3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084A27-E336-482A-9835-669869350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255D16-AF6B-422A-A614-7756FF00E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A7EE2-5CCE-46FF-A853-BFF1F7E6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63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06EC-B6CD-47F6-BD05-2A00712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9C26F-1472-44D4-8033-B693456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C128FB-94D3-4F31-B067-9BE637A3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86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4DCB7-9E75-46B0-96C8-FF139560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1624EF-6F50-4273-9DC7-9113E23F3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5D7A8B-48A5-41A0-9C6E-04A5872C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07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E01C3-C640-49A6-9170-74EEC31F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A7CFF-C30E-437F-B6A0-DDABA91A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  <p:pic>
        <p:nvPicPr>
          <p:cNvPr id="1026" name="Picture 2" descr="W:\Дизайн\Логотипы\Лого для СС\logo_erudyt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80" y="188640"/>
            <a:ext cx="936000" cy="12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Галилео Галилей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25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54200"/>
            <a:ext cx="8496944" cy="1655763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9816" y="980728"/>
            <a:ext cx="38862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В области физики Галилей изучал движение по инерции и свободное падение тел. Широко известны истории о том, как он бросал предметы с вершины Пизанской башни, в чём ему нередко помогали носильщики, специально нанятые для перемещения больших ядер весом в центнер. Однако этот рассказ есть только в биографии учёного, написанной его учеником, а сам Галилей о таких опытах не упоминает.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r="49063"/>
          <a:stretch/>
        </p:blipFill>
        <p:spPr>
          <a:xfrm>
            <a:off x="5364088" y="1052736"/>
            <a:ext cx="2406221" cy="4651761"/>
          </a:xfrm>
        </p:spPr>
      </p:pic>
    </p:spTree>
    <p:extLst>
      <p:ext uri="{BB962C8B-B14F-4D97-AF65-F5344CB8AC3E}">
        <p14:creationId xmlns:p14="http://schemas.microsoft.com/office/powerpoint/2010/main" val="201402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81918"/>
            <a:ext cx="811981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dirty="0" smtClean="0"/>
              <a:t>Больше </a:t>
            </a:r>
            <a:r>
              <a:rPr lang="ru-RU" sz="2200" dirty="0"/>
              <a:t>всего Галилей прославился как астроном. </a:t>
            </a:r>
            <a:r>
              <a:rPr lang="ru-RU" sz="2200" dirty="0" smtClean="0"/>
              <a:t>Учёный создал </a:t>
            </a:r>
            <a:r>
              <a:rPr lang="ru-RU" sz="2200" dirty="0"/>
              <a:t>прибор, дающий 32-хкратное увеличение, который он назвал телескопом. Этот прибор был длиной около 1 метра и по сегодняшним меркам был крайне несовершенным и давал разнообразные погрешности, но тем не менее с его помощью Галилей сделал ряд выдающихся открытий.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1" y="4005064"/>
            <a:ext cx="5988943" cy="2461081"/>
          </a:xfrm>
        </p:spPr>
      </p:pic>
    </p:spTree>
    <p:extLst>
      <p:ext uri="{BB962C8B-B14F-4D97-AF65-F5344CB8AC3E}">
        <p14:creationId xmlns:p14="http://schemas.microsoft.com/office/powerpoint/2010/main" val="374538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52736"/>
            <a:ext cx="38862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2600" dirty="0"/>
              <a:t>Первым из них стало наблюдения рельефа Луны. Оказалось, что у неё, так же как и у Земли, существуют горы, равнины и впадины, что полностью опровергало учение Аристотеля, в котором говорилось, что Земля уникальна по своему строению и все остальные планеты и спутники абсолютно гладкие. По увиденному Галилей сделал зарисовки, которые стали первыми картами лунной поверхности.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37" y="1196752"/>
            <a:ext cx="3432261" cy="4980211"/>
          </a:xfrm>
        </p:spPr>
      </p:pic>
    </p:spTree>
    <p:extLst>
      <p:ext uri="{BB962C8B-B14F-4D97-AF65-F5344CB8AC3E}">
        <p14:creationId xmlns:p14="http://schemas.microsoft.com/office/powerpoint/2010/main" val="59452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40768"/>
            <a:ext cx="811981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 smtClean="0"/>
              <a:t>Галилей </a:t>
            </a:r>
            <a:r>
              <a:rPr lang="ru-RU" sz="2000" dirty="0"/>
              <a:t>сумел различить отдельные звёзды, из которых состоит Млечный путь, до этого большинство придерживалось мнения Аристотеля, который считал, что Млечный путь – это нечто огненной природы, напоминающее хвост кометы. Также Галилей открыл 4 крупнейших спутника </a:t>
            </a:r>
            <a:r>
              <a:rPr lang="ru-RU" sz="2000" dirty="0" smtClean="0"/>
              <a:t>Юпитера. </a:t>
            </a:r>
            <a:r>
              <a:rPr lang="ru-RU" sz="2000" dirty="0"/>
              <a:t>Сейчас эта группа небесных тел называется </a:t>
            </a:r>
            <a:r>
              <a:rPr lang="ru-RU" sz="2000" dirty="0" err="1"/>
              <a:t>галилеевыми</a:t>
            </a:r>
            <a:r>
              <a:rPr lang="ru-RU" sz="2000" dirty="0"/>
              <a:t> спутниками, в честь первооткрывателя. В неё входят Ио, Европа, Ганимед и </a:t>
            </a:r>
            <a:r>
              <a:rPr lang="ru-RU" sz="2000" dirty="0" smtClean="0"/>
              <a:t>Каллисто.</a:t>
            </a:r>
            <a:endParaRPr lang="ru-RU" sz="2000" dirty="0"/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4" y="3731255"/>
            <a:ext cx="7652088" cy="2506057"/>
          </a:xfrm>
        </p:spPr>
      </p:pic>
      <p:sp>
        <p:nvSpPr>
          <p:cNvPr id="6" name="TextBox 5"/>
          <p:cNvSpPr txBox="1"/>
          <p:nvPr/>
        </p:nvSpPr>
        <p:spPr>
          <a:xfrm>
            <a:off x="1763688" y="61653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Галилеевы</a:t>
            </a:r>
            <a:r>
              <a:rPr lang="ru-RU" dirty="0"/>
              <a:t> спутники: Ио, Европа, Ганимед и Каллисто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7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124744"/>
            <a:ext cx="38862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Также Галилей открыл солнечные пятна, фазы Венеры, увидел кольца Сатурна, но не определил, что это именно они, из-за слабости увеличения, заметил ещё не открытую тогда планету Нептун, но не отнёс её к планетам, и установил, что Солнце вращается вокруг своей оси.</a:t>
            </a:r>
          </a:p>
          <a:p>
            <a:pPr>
              <a:lnSpc>
                <a:spcPct val="14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846014" cy="4816926"/>
          </a:xfrm>
        </p:spPr>
      </p:pic>
      <p:sp>
        <p:nvSpPr>
          <p:cNvPr id="6" name="TextBox 5"/>
          <p:cNvSpPr txBox="1"/>
          <p:nvPr/>
        </p:nvSpPr>
        <p:spPr>
          <a:xfrm>
            <a:off x="5004048" y="64440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П.П. Рубенс. Галилео Галилей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836712"/>
            <a:ext cx="38862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Свои астрономические наблюдения и сделанные по ним выводы Галилей описал в сочинении «Диалог о двух главнейших системах мира», ставшем одной из главных работ, доказывающих верность теории Коперника о гелиоцентрической системе мира.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411092" cy="4646743"/>
          </a:xfrm>
        </p:spPr>
      </p:pic>
    </p:spTree>
    <p:extLst>
      <p:ext uri="{BB962C8B-B14F-4D97-AF65-F5344CB8AC3E}">
        <p14:creationId xmlns:p14="http://schemas.microsoft.com/office/powerpoint/2010/main" val="309971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980728"/>
            <a:ext cx="8407846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 smtClean="0"/>
              <a:t>Против </a:t>
            </a:r>
            <a:r>
              <a:rPr lang="ru-RU" sz="2200" dirty="0"/>
              <a:t>Галилея был организован инквизиторский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процесс</a:t>
            </a:r>
            <a:r>
              <a:rPr lang="ru-RU" sz="2200" dirty="0"/>
              <a:t>, из-за чего он был вынужден отречься от своего мнения, поддерживающего теорию Коперника. Знаменитой фразы «И всё-таки она вертится» Галилей скорее всего не произносил, поскольку первые упоминания о ней относятся </a:t>
            </a:r>
            <a:r>
              <a:rPr lang="ru-RU" sz="2200" dirty="0" smtClean="0"/>
              <a:t>к </a:t>
            </a:r>
            <a:r>
              <a:rPr lang="ru-RU" sz="2200" dirty="0"/>
              <a:t>1757 </a:t>
            </a:r>
            <a:r>
              <a:rPr lang="ru-RU" sz="2200" dirty="0" smtClean="0"/>
              <a:t>году. </a:t>
            </a:r>
            <a:endParaRPr lang="ru-RU" sz="22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84" y="3310017"/>
            <a:ext cx="4838496" cy="3071311"/>
          </a:xfrm>
        </p:spPr>
      </p:pic>
      <p:sp>
        <p:nvSpPr>
          <p:cNvPr id="6" name="TextBox 5"/>
          <p:cNvSpPr txBox="1"/>
          <p:nvPr/>
        </p:nvSpPr>
        <p:spPr>
          <a:xfrm>
            <a:off x="298782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Т. </a:t>
            </a:r>
            <a:r>
              <a:rPr lang="ru-RU" dirty="0" err="1"/>
              <a:t>Лесси</a:t>
            </a:r>
            <a:r>
              <a:rPr lang="ru-RU" dirty="0"/>
              <a:t>. Галилей и </a:t>
            </a:r>
            <a:r>
              <a:rPr lang="ru-RU" dirty="0" err="1"/>
              <a:t>Вивиани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03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908720"/>
            <a:ext cx="38862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dirty="0"/>
              <a:t>Перед началом процесса сочинение Галилея было помещено в «Индекс запрещённых книг», в котором находилось чуть более 200 лет. В 1992 году Папа Римский Иоанн Павел </a:t>
            </a:r>
            <a:r>
              <a:rPr lang="en-US" dirty="0"/>
              <a:t>II </a:t>
            </a:r>
            <a:r>
              <a:rPr lang="ru-RU" dirty="0"/>
              <a:t>после многолетнего разбирательства официально признал, что в следствии над Галилеем инквизиция допустила ошибки, принёс извинения и окончательно реабилитировал учёного.</a:t>
            </a:r>
          </a:p>
          <a:p>
            <a:pPr>
              <a:lnSpc>
                <a:spcPct val="13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2493"/>
            <a:ext cx="3627494" cy="3937578"/>
          </a:xfrm>
        </p:spPr>
      </p:pic>
      <p:sp>
        <p:nvSpPr>
          <p:cNvPr id="6" name="TextBox 5"/>
          <p:cNvSpPr txBox="1"/>
          <p:nvPr/>
        </p:nvSpPr>
        <p:spPr>
          <a:xfrm>
            <a:off x="4499992" y="566124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Дж. </a:t>
            </a:r>
            <a:r>
              <a:rPr lang="ru-RU" dirty="0" err="1"/>
              <a:t>Бертини</a:t>
            </a:r>
            <a:r>
              <a:rPr lang="ru-RU" dirty="0"/>
              <a:t>. Галилей показывает венецианскому дожу телескоп</a:t>
            </a:r>
          </a:p>
        </p:txBody>
      </p:sp>
    </p:spTree>
    <p:extLst>
      <p:ext uri="{BB962C8B-B14F-4D97-AF65-F5344CB8AC3E}">
        <p14:creationId xmlns:p14="http://schemas.microsoft.com/office/powerpoint/2010/main" val="159892422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неты">
  <a:themeElements>
    <a:clrScheme name="Другая 5">
      <a:dk1>
        <a:srgbClr val="FFEE67"/>
      </a:dk1>
      <a:lt1>
        <a:srgbClr val="FFEE67"/>
      </a:lt1>
      <a:dk2>
        <a:srgbClr val="226543"/>
      </a:dk2>
      <a:lt2>
        <a:srgbClr val="E3DED1"/>
      </a:lt2>
      <a:accent1>
        <a:srgbClr val="549E39"/>
      </a:accent1>
      <a:accent2>
        <a:srgbClr val="8AB833"/>
      </a:accent2>
      <a:accent3>
        <a:srgbClr val="FFEE67"/>
      </a:accent3>
      <a:accent4>
        <a:srgbClr val="029676"/>
      </a:accent4>
      <a:accent5>
        <a:srgbClr val="4AB5C4"/>
      </a:accent5>
      <a:accent6>
        <a:srgbClr val="0989B1"/>
      </a:accent6>
      <a:hlink>
        <a:srgbClr val="A5A5A5"/>
      </a:hlink>
      <a:folHlink>
        <a:srgbClr val="BA6906"/>
      </a:folHlink>
    </a:clrScheme>
    <a:fontScheme name="Другая 1">
      <a:majorFont>
        <a:latin typeface="mr_FranklinGothicG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ланеты" id="{A48C696B-AE9A-40EE-BD37-53A156CEDFD2}" vid="{F5311DF7-8610-4AAA-BEBF-F417C4DC00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Планеты</Template>
  <TotalTime>68</TotalTime>
  <Words>432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Планеты</vt:lpstr>
      <vt:lpstr>Галилео Галилей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Галилео Галилей</dc:title>
  <dc:creator>1</dc:creator>
  <cp:lastModifiedBy>Ольга</cp:lastModifiedBy>
  <cp:revision>7</cp:revision>
  <dcterms:created xsi:type="dcterms:W3CDTF">2021-04-21T18:48:47Z</dcterms:created>
  <dcterms:modified xsi:type="dcterms:W3CDTF">2021-06-23T12:39:16Z</dcterms:modified>
</cp:coreProperties>
</file>