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36"/>
  </p:notesMasterIdLst>
  <p:sldIdLst>
    <p:sldId id="256" r:id="rId2"/>
    <p:sldId id="318" r:id="rId3"/>
    <p:sldId id="319" r:id="rId4"/>
    <p:sldId id="320" r:id="rId5"/>
    <p:sldId id="278" r:id="rId6"/>
    <p:sldId id="279" r:id="rId7"/>
    <p:sldId id="281" r:id="rId8"/>
    <p:sldId id="321" r:id="rId9"/>
    <p:sldId id="322" r:id="rId10"/>
    <p:sldId id="324" r:id="rId11"/>
    <p:sldId id="282" r:id="rId12"/>
    <p:sldId id="323" r:id="rId13"/>
    <p:sldId id="325" r:id="rId14"/>
    <p:sldId id="293" r:id="rId15"/>
    <p:sldId id="294" r:id="rId16"/>
    <p:sldId id="295" r:id="rId17"/>
    <p:sldId id="297" r:id="rId18"/>
    <p:sldId id="326" r:id="rId19"/>
    <p:sldId id="327" r:id="rId20"/>
    <p:sldId id="328" r:id="rId21"/>
    <p:sldId id="329" r:id="rId22"/>
    <p:sldId id="303" r:id="rId23"/>
    <p:sldId id="304" r:id="rId24"/>
    <p:sldId id="330" r:id="rId25"/>
    <p:sldId id="306" r:id="rId26"/>
    <p:sldId id="308" r:id="rId27"/>
    <p:sldId id="331" r:id="rId28"/>
    <p:sldId id="332" r:id="rId29"/>
    <p:sldId id="333" r:id="rId30"/>
    <p:sldId id="312" r:id="rId31"/>
    <p:sldId id="313" r:id="rId32"/>
    <p:sldId id="334" r:id="rId33"/>
    <p:sldId id="316" r:id="rId34"/>
    <p:sldId id="335"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2" d="100"/>
          <a:sy n="122" d="100"/>
        </p:scale>
        <p:origin x="-1566" y="-27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F83159-CD24-4993-B4D9-628D979DF52A}" type="datetimeFigureOut">
              <a:rPr lang="ru-RU" smtClean="0"/>
              <a:t>13.05.2015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BFA334-F671-47B4-B43B-08B691489BA4}" type="slidenum">
              <a:rPr lang="ru-RU" smtClean="0"/>
              <a:t>‹#›</a:t>
            </a:fld>
            <a:endParaRPr lang="ru-RU"/>
          </a:p>
        </p:txBody>
      </p:sp>
    </p:spTree>
    <p:extLst>
      <p:ext uri="{BB962C8B-B14F-4D97-AF65-F5344CB8AC3E}">
        <p14:creationId xmlns:p14="http://schemas.microsoft.com/office/powerpoint/2010/main" val="3222231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BB6943-E67B-44E3-99C9-6293F1E79EC2}" type="slidenum">
              <a:rPr lang="ru-RU" smtClean="0"/>
              <a:pPr eaLnBrk="1" hangingPunct="1"/>
              <a:t>2</a:t>
            </a:fld>
            <a:endParaRPr lang="ru-RU"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A37D0EC-6C79-468F-AC4F-E69047F09CBD}" type="slidenum">
              <a:rPr lang="ru-RU" smtClean="0"/>
              <a:pPr eaLnBrk="1" hangingPunct="1"/>
              <a:t>16</a:t>
            </a:fld>
            <a:endParaRPr lang="ru-RU"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endParaRPr lang="ru-RU"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3391E98-B91D-4746-A489-FDA614AD22B1}" type="slidenum">
              <a:rPr lang="ru-RU" smtClean="0"/>
              <a:pPr eaLnBrk="1" hangingPunct="1"/>
              <a:t>18</a:t>
            </a:fld>
            <a:endParaRPr lang="ru-RU"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4CAD113-D123-4CC7-BE56-17007ABEDBA3}" type="slidenum">
              <a:rPr lang="ru-RU" smtClean="0"/>
              <a:pPr eaLnBrk="1" hangingPunct="1"/>
              <a:t>21</a:t>
            </a:fld>
            <a:endParaRPr lang="ru-RU"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3D0148-740F-4C17-A88A-872D989C14D5}" type="slidenum">
              <a:rPr lang="ru-RU" smtClean="0"/>
              <a:pPr eaLnBrk="1" hangingPunct="1"/>
              <a:t>3</a:t>
            </a:fld>
            <a:endParaRPr lang="ru-RU"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08CF4E2-0DA1-43EF-81DC-C7D40F4E9278}" type="slidenum">
              <a:rPr lang="ru-RU" smtClean="0"/>
              <a:pPr eaLnBrk="1" hangingPunct="1"/>
              <a:t>5</a:t>
            </a:fld>
            <a:endParaRPr lang="ru-RU"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ru-RU" smtClean="0"/>
              <a:t> </a:t>
            </a:r>
            <a:endParaRPr lang="ru-RU"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52A1F8B-164E-4760-BB39-820ED13CA114}" type="slidenum">
              <a:rPr lang="ru-RU" smtClean="0"/>
              <a:pPr eaLnBrk="1" hangingPunct="1"/>
              <a:t>6</a:t>
            </a:fld>
            <a:endParaRPr lang="ru-RU"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ru-RU"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a:ln/>
        </p:spPr>
      </p:sp>
      <p:sp>
        <p:nvSpPr>
          <p:cNvPr id="55299" name="Заметки 2"/>
          <p:cNvSpPr>
            <a:spLocks noGrp="1"/>
          </p:cNvSpPr>
          <p:nvPr>
            <p:ph type="body" idx="1"/>
          </p:nvPr>
        </p:nvSpPr>
        <p:spPr>
          <a:noFill/>
        </p:spPr>
        <p:txBody>
          <a:bodyPr/>
          <a:lstStyle/>
          <a:p>
            <a:endParaRPr lang="ru-RU" smtClean="0"/>
          </a:p>
        </p:txBody>
      </p:sp>
      <p:sp>
        <p:nvSpPr>
          <p:cNvPr id="55300" name="Номер слайда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4506A28-098D-4969-BA1D-34D1C8ADB03F}" type="slidenum">
              <a:rPr lang="ru-RU" smtClean="0"/>
              <a:pPr eaLnBrk="1" hangingPunct="1"/>
              <a:t>7</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EDA8EEC-0BE6-4C06-BB40-4377237908BD}" type="slidenum">
              <a:rPr lang="ru-RU" smtClean="0"/>
              <a:pPr eaLnBrk="1" hangingPunct="1"/>
              <a:t>10</a:t>
            </a:fld>
            <a:endParaRPr lang="ru-RU"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r>
              <a:rPr lang="ru-RU" smtClean="0"/>
              <a:t>Своё решение Главный обосновал тем, что шар меньше всего подвержен воздействию тепловых потоков при возвращении на Землю, на всех предполагаемых скоростях полёта будет устойчив. При заданных габаритах сфера даёт максимальный внутренний объём.</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4D09C4-EA5D-44FF-AEDA-E980C2DF296A}" type="slidenum">
              <a:rPr lang="ru-RU" smtClean="0"/>
              <a:pPr eaLnBrk="1" hangingPunct="1"/>
              <a:t>12</a:t>
            </a:fld>
            <a:endParaRPr lang="ru-RU"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r>
              <a:rPr lang="ru-RU" dirty="0" smtClean="0"/>
              <a:t>Ракета-носитель «Восток» - вершина блестящего конструкторского таланта академика С. П. Королёва. Под руководством С. П. </a:t>
            </a:r>
            <a:r>
              <a:rPr lang="ru-RU" dirty="0" smtClean="0"/>
              <a:t>Королёва были </a:t>
            </a:r>
            <a:r>
              <a:rPr lang="ru-RU" dirty="0" smtClean="0"/>
              <a:t>созданы ракеты-носители – двухступенчатая «Спутник», четырёхступенчатая «Молния».</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B89B82F-4210-48B3-A3CA-AA17278D64E0}" type="slidenum">
              <a:rPr lang="ru-RU" smtClean="0"/>
              <a:pPr eaLnBrk="1" hangingPunct="1"/>
              <a:t>13</a:t>
            </a:fld>
            <a:endParaRPr lang="ru-RU"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r>
              <a:rPr lang="ru-RU" smtClean="0"/>
              <a:t>Лётчик-истребитель пилот и штурман, связист и борт-инженер. Он кадровый военный, а значит, обладает такими необходимого для будущего космонавта качествами, как собранность, дисциплинированность и непреклонное стремление к достижению поставленной цели.</a:t>
            </a:r>
          </a:p>
          <a:p>
            <a:pPr eaLnBrk="1" hangingPunct="1"/>
            <a:r>
              <a:rPr lang="ru-RU" smtClean="0"/>
              <a:t>Подбор лётчиков в первый отряд космонавтов был возложен на командующего Воздушными силами страны Главного маршала авиации К. А. Вершинина.</a:t>
            </a:r>
          </a:p>
          <a:p>
            <a:pPr eaLnBrk="1" hangingPunct="1"/>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E67172-8551-4746-9D5E-B4888942B835}" type="slidenum">
              <a:rPr lang="ru-RU" smtClean="0"/>
              <a:pPr eaLnBrk="1" hangingPunct="1"/>
              <a:t>15</a:t>
            </a:fld>
            <a:endParaRPr lang="ru-RU"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r>
              <a:rPr lang="ru-RU" smtClean="0"/>
              <a:t>Сергей Павлович был очень расстроен. Каждую неудачу он переживал тяжело.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C3BF193F-4F10-4FA0-B798-EAB5B55A4AD0}" type="datetimeFigureOut">
              <a:rPr lang="ru-RU" smtClean="0"/>
              <a:t>13.05.2015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6258A6C-4E18-4E42-93A1-1689E18EBBA2}" type="slidenum">
              <a:rPr lang="ru-RU" smtClean="0"/>
              <a:t>‹#›</a:t>
            </a:fld>
            <a:endParaRPr lang="ru-RU"/>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3BF193F-4F10-4FA0-B798-EAB5B55A4AD0}" type="datetimeFigureOut">
              <a:rPr lang="ru-RU" smtClean="0"/>
              <a:t>13.05.2015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3BF193F-4F10-4FA0-B798-EAB5B55A4AD0}" type="datetimeFigureOut">
              <a:rPr lang="ru-RU" smtClean="0"/>
              <a:t>13.05.2015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0013" y="301625"/>
            <a:ext cx="7313612" cy="1143000"/>
          </a:xfrm>
        </p:spPr>
        <p:txBody>
          <a:bodyPr/>
          <a:lstStyle/>
          <a:p>
            <a:r>
              <a:rPr lang="ru-RU" smtClean="0"/>
              <a:t>Образец заголовка</a:t>
            </a:r>
            <a:endParaRPr lang="ru-RU"/>
          </a:p>
        </p:txBody>
      </p:sp>
      <p:sp>
        <p:nvSpPr>
          <p:cNvPr id="3" name="Объект 2"/>
          <p:cNvSpPr>
            <a:spLocks noGrp="1"/>
          </p:cNvSpPr>
          <p:nvPr>
            <p:ph sz="half" idx="1"/>
          </p:nvPr>
        </p:nvSpPr>
        <p:spPr>
          <a:xfrm>
            <a:off x="1370013" y="1827213"/>
            <a:ext cx="3579812"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102225" y="1827213"/>
            <a:ext cx="35814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8"/>
          <p:cNvSpPr>
            <a:spLocks noGrp="1" noChangeArrowheads="1"/>
          </p:cNvSpPr>
          <p:nvPr>
            <p:ph type="dt" sz="half" idx="10"/>
          </p:nvPr>
        </p:nvSpPr>
        <p:spPr>
          <a:ln/>
        </p:spPr>
        <p:txBody>
          <a:bodyPr/>
          <a:lstStyle>
            <a:lvl1pPr>
              <a:defRPr/>
            </a:lvl1pPr>
          </a:lstStyle>
          <a:p>
            <a:pPr>
              <a:defRPr/>
            </a:pPr>
            <a:endParaRPr lang="ru-RU"/>
          </a:p>
        </p:txBody>
      </p:sp>
      <p:sp>
        <p:nvSpPr>
          <p:cNvPr id="6" name="Rectangle 9"/>
          <p:cNvSpPr>
            <a:spLocks noGrp="1" noChangeArrowheads="1"/>
          </p:cNvSpPr>
          <p:nvPr>
            <p:ph type="ftr" sz="quarter" idx="11"/>
          </p:nvPr>
        </p:nvSpPr>
        <p:spPr>
          <a:ln/>
        </p:spPr>
        <p:txBody>
          <a:bodyPr/>
          <a:lstStyle>
            <a:lvl1pPr>
              <a:defRPr/>
            </a:lvl1pPr>
          </a:lstStyle>
          <a:p>
            <a:pPr>
              <a:defRPr/>
            </a:pPr>
            <a:endParaRPr lang="ru-RU"/>
          </a:p>
        </p:txBody>
      </p:sp>
      <p:sp>
        <p:nvSpPr>
          <p:cNvPr id="7" name="Rectangle 10"/>
          <p:cNvSpPr>
            <a:spLocks noGrp="1" noChangeArrowheads="1"/>
          </p:cNvSpPr>
          <p:nvPr>
            <p:ph type="sldNum" sz="quarter" idx="12"/>
          </p:nvPr>
        </p:nvSpPr>
        <p:spPr>
          <a:ln/>
        </p:spPr>
        <p:txBody>
          <a:bodyPr/>
          <a:lstStyle>
            <a:lvl1pPr>
              <a:defRPr/>
            </a:lvl1pPr>
          </a:lstStyle>
          <a:p>
            <a:pPr>
              <a:defRPr/>
            </a:pPr>
            <a:fld id="{EDA36B0C-2668-47BA-91FB-E91E2F09A606}" type="slidenum">
              <a:rPr lang="ru-RU"/>
              <a:pPr>
                <a:defRPr/>
              </a:pPr>
              <a:t>‹#›</a:t>
            </a:fld>
            <a:endParaRPr lang="ru-RU"/>
          </a:p>
        </p:txBody>
      </p:sp>
    </p:spTree>
    <p:extLst>
      <p:ext uri="{BB962C8B-B14F-4D97-AF65-F5344CB8AC3E}">
        <p14:creationId xmlns:p14="http://schemas.microsoft.com/office/powerpoint/2010/main" val="3556114694"/>
      </p:ext>
    </p:extLst>
  </p:cSld>
  <p:clrMapOvr>
    <a:masterClrMapping/>
  </p:clrMapOvr>
  <p:transition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3BF193F-4F10-4FA0-B798-EAB5B55A4AD0}" type="datetimeFigureOut">
              <a:rPr lang="ru-RU" smtClean="0"/>
              <a:t>13.05.2015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5" name="Title 94"/>
          <p:cNvSpPr>
            <a:spLocks noGrp="1"/>
          </p:cNvSpPr>
          <p:nvPr>
            <p:ph type="title"/>
          </p:nvPr>
        </p:nvSpPr>
        <p:spPr>
          <a:xfrm>
            <a:off x="457200" y="4463568"/>
            <a:ext cx="8305800" cy="1143000"/>
          </a:xfrm>
        </p:spPr>
        <p:txBody>
          <a:bodyPr/>
          <a:lstStyle/>
          <a:p>
            <a:r>
              <a:rPr lang="ru-RU" smtClean="0"/>
              <a:t>Образец заголовка</a:t>
            </a:r>
            <a:endParaRPr lang="en-US"/>
          </a:p>
        </p:txBody>
      </p:sp>
      <p:sp>
        <p:nvSpPr>
          <p:cNvPr id="2" name="Date Placeholder 1"/>
          <p:cNvSpPr>
            <a:spLocks noGrp="1"/>
          </p:cNvSpPr>
          <p:nvPr>
            <p:ph type="dt" sz="half" idx="10"/>
          </p:nvPr>
        </p:nvSpPr>
        <p:spPr/>
        <p:txBody>
          <a:bodyPr/>
          <a:lstStyle/>
          <a:p>
            <a:fld id="{C3BF193F-4F10-4FA0-B798-EAB5B55A4AD0}" type="datetimeFigureOut">
              <a:rPr lang="ru-RU" smtClean="0"/>
              <a:t>13.05.2015</a:t>
            </a:fld>
            <a:endParaRPr lang="ru-RU"/>
          </a:p>
        </p:txBody>
      </p:sp>
      <p:sp>
        <p:nvSpPr>
          <p:cNvPr id="91" name="Footer Placeholder 90"/>
          <p:cNvSpPr>
            <a:spLocks noGrp="1"/>
          </p:cNvSpPr>
          <p:nvPr>
            <p:ph type="ftr" sz="quarter" idx="11"/>
          </p:nvPr>
        </p:nvSpPr>
        <p:spPr/>
        <p:txBody>
          <a:bodyPr/>
          <a:lstStyle/>
          <a:p>
            <a:endParaRPr lang="ru-RU"/>
          </a:p>
        </p:txBody>
      </p:sp>
      <p:sp>
        <p:nvSpPr>
          <p:cNvPr id="92" name="Slide Number Placeholder 91"/>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C3BF193F-4F10-4FA0-B798-EAB5B55A4AD0}" type="datetimeFigureOut">
              <a:rPr lang="ru-RU" smtClean="0"/>
              <a:t>13.05.2015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C3BF193F-4F10-4FA0-B798-EAB5B55A4AD0}" type="datetimeFigureOut">
              <a:rPr lang="ru-RU" smtClean="0"/>
              <a:t>13.05.2015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C3BF193F-4F10-4FA0-B798-EAB5B55A4AD0}" type="datetimeFigureOut">
              <a:rPr lang="ru-RU" smtClean="0"/>
              <a:t>13.05.2015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BF193F-4F10-4FA0-B798-EAB5B55A4AD0}" type="datetimeFigureOut">
              <a:rPr lang="ru-RU" smtClean="0"/>
              <a:t>13.05.2015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6258A6C-4E18-4E42-93A1-1689E18EBBA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3BF193F-4F10-4FA0-B798-EAB5B55A4AD0}" type="datetimeFigureOut">
              <a:rPr lang="ru-RU" smtClean="0"/>
              <a:t>13.05.2015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6258A6C-4E18-4E42-93A1-1689E18EBBA2}" type="slidenum">
              <a:rPr lang="ru-RU" smtClean="0"/>
              <a:t>‹#›</a:t>
            </a:fld>
            <a:endParaRPr lang="ru-RU"/>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5" name="Date Placeholder 4"/>
          <p:cNvSpPr>
            <a:spLocks noGrp="1"/>
          </p:cNvSpPr>
          <p:nvPr>
            <p:ph type="dt" sz="half" idx="10"/>
          </p:nvPr>
        </p:nvSpPr>
        <p:spPr/>
        <p:txBody>
          <a:bodyPr/>
          <a:lstStyle/>
          <a:p>
            <a:fld id="{C3BF193F-4F10-4FA0-B798-EAB5B55A4AD0}" type="datetimeFigureOut">
              <a:rPr lang="ru-RU" smtClean="0"/>
              <a:t>13.05.2015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6258A6C-4E18-4E42-93A1-1689E18EBBA2}" type="slidenum">
              <a:rPr lang="ru-RU" smtClean="0"/>
              <a:t>‹#›</a:t>
            </a:fld>
            <a:endParaRPr lang="ru-RU"/>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C3BF193F-4F10-4FA0-B798-EAB5B55A4AD0}" type="datetimeFigureOut">
              <a:rPr lang="ru-RU" smtClean="0"/>
              <a:t>13.05.2015</a:t>
            </a:fld>
            <a:endParaRPr lang="ru-RU"/>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66258A6C-4E18-4E42-93A1-1689E18EBBA2}"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Подзаголовок 2"/>
          <p:cNvSpPr>
            <a:spLocks noGrp="1"/>
          </p:cNvSpPr>
          <p:nvPr>
            <p:ph type="subTitle" idx="4294967295"/>
          </p:nvPr>
        </p:nvSpPr>
        <p:spPr>
          <a:xfrm>
            <a:off x="4211960" y="4572000"/>
            <a:ext cx="4419600" cy="1066800"/>
          </a:xfrm>
        </p:spPr>
        <p:txBody>
          <a:bodyPr anchor="ctr">
            <a:normAutofit fontScale="85000" lnSpcReduction="10000"/>
          </a:bodyPr>
          <a:lstStyle/>
          <a:p>
            <a:pPr marL="0" indent="0" algn="ctr">
              <a:buNone/>
            </a:pPr>
            <a:r>
              <a:rPr lang="ru-RU" dirty="0" smtClean="0">
                <a:latin typeface="Arial" pitchFamily="34" charset="0"/>
                <a:cs typeface="Arial" pitchFamily="34" charset="0"/>
              </a:rPr>
              <a:t>Автор: учитель физики </a:t>
            </a:r>
          </a:p>
          <a:p>
            <a:pPr marL="0" indent="0" algn="ctr">
              <a:buNone/>
            </a:pPr>
            <a:r>
              <a:rPr lang="ru-RU" dirty="0" smtClean="0">
                <a:latin typeface="Arial" pitchFamily="34" charset="0"/>
                <a:cs typeface="Arial" pitchFamily="34" charset="0"/>
              </a:rPr>
              <a:t>МБВ(С)ОУ «О(С)ОШ №1» г. Калуги</a:t>
            </a:r>
          </a:p>
          <a:p>
            <a:pPr marL="0" indent="0" algn="ctr">
              <a:buNone/>
            </a:pPr>
            <a:r>
              <a:rPr lang="ru-RU" dirty="0" smtClean="0">
                <a:latin typeface="Arial" pitchFamily="34" charset="0"/>
                <a:cs typeface="Arial" pitchFamily="34" charset="0"/>
              </a:rPr>
              <a:t> Кузьмина Л. В.</a:t>
            </a:r>
            <a:endParaRPr lang="ru-RU" dirty="0">
              <a:latin typeface="Arial" pitchFamily="34" charset="0"/>
              <a:cs typeface="Arial" pitchFamily="34" charset="0"/>
            </a:endParaRPr>
          </a:p>
        </p:txBody>
      </p:sp>
      <p:sp>
        <p:nvSpPr>
          <p:cNvPr id="4" name="Rectangle 4"/>
          <p:cNvSpPr txBox="1">
            <a:spLocks noChangeArrowheads="1"/>
          </p:cNvSpPr>
          <p:nvPr/>
        </p:nvSpPr>
        <p:spPr>
          <a:xfrm>
            <a:off x="124005" y="2060848"/>
            <a:ext cx="4830638" cy="14446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5400" dirty="0" smtClean="0">
                <a:latin typeface="Arial" pitchFamily="34" charset="0"/>
                <a:cs typeface="Arial" pitchFamily="34" charset="0"/>
              </a:rPr>
              <a:t>Вселенная ждёт человека</a:t>
            </a:r>
            <a:endParaRPr lang="ru-RU" sz="5400" dirty="0">
              <a:latin typeface="Arial" pitchFamily="34" charset="0"/>
              <a:cs typeface="Arial" pitchFamily="34" charset="0"/>
            </a:endParaRPr>
          </a:p>
        </p:txBody>
      </p:sp>
      <p:sp>
        <p:nvSpPr>
          <p:cNvPr id="5" name="Rectangle 5"/>
          <p:cNvSpPr txBox="1">
            <a:spLocks noChangeArrowheads="1"/>
          </p:cNvSpPr>
          <p:nvPr/>
        </p:nvSpPr>
        <p:spPr>
          <a:xfrm>
            <a:off x="1115616" y="5105400"/>
            <a:ext cx="6781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ru-RU" sz="3600" dirty="0">
              <a:latin typeface="Arial" charset="0"/>
            </a:endParaRPr>
          </a:p>
        </p:txBody>
      </p:sp>
      <p:sp>
        <p:nvSpPr>
          <p:cNvPr id="6" name="TextBox 5"/>
          <p:cNvSpPr txBox="1"/>
          <p:nvPr/>
        </p:nvSpPr>
        <p:spPr>
          <a:xfrm>
            <a:off x="4001014" y="5981700"/>
            <a:ext cx="806631" cy="461665"/>
          </a:xfrm>
          <a:prstGeom prst="rect">
            <a:avLst/>
          </a:prstGeom>
          <a:noFill/>
        </p:spPr>
        <p:txBody>
          <a:bodyPr wrap="none" rtlCol="0">
            <a:spAutoFit/>
          </a:bodyPr>
          <a:lstStyle/>
          <a:p>
            <a:r>
              <a:rPr lang="ru-RU" sz="2400" dirty="0" smtClean="0"/>
              <a:t>2013</a:t>
            </a:r>
            <a:endParaRPr lang="ru-RU" sz="2400" dirty="0"/>
          </a:p>
        </p:txBody>
      </p:sp>
    </p:spTree>
    <p:extLst>
      <p:ext uri="{BB962C8B-B14F-4D97-AF65-F5344CB8AC3E}">
        <p14:creationId xmlns:p14="http://schemas.microsoft.com/office/powerpoint/2010/main" val="1082527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ru-RU" smtClean="0"/>
              <a:t>Спускаемый аппарат космического корабля «Восток»</a:t>
            </a:r>
          </a:p>
        </p:txBody>
      </p:sp>
      <p:sp>
        <p:nvSpPr>
          <p:cNvPr id="20483" name="Rectangle 5"/>
          <p:cNvSpPr>
            <a:spLocks noGrp="1" noChangeArrowheads="1"/>
          </p:cNvSpPr>
          <p:nvPr>
            <p:ph type="body" sz="half" idx="2"/>
          </p:nvPr>
        </p:nvSpPr>
        <p:spPr>
          <a:xfrm>
            <a:off x="3203575" y="1827213"/>
            <a:ext cx="5480050" cy="4114800"/>
          </a:xfrm>
        </p:spPr>
        <p:txBody>
          <a:bodyPr anchor="ctr" anchorCtr="1"/>
          <a:lstStyle/>
          <a:p>
            <a:pPr marL="273050" indent="-93663" algn="just" eaLnBrk="1" hangingPunct="1">
              <a:buFont typeface="Wingdings" pitchFamily="2" charset="2"/>
              <a:buNone/>
              <a:defRPr/>
            </a:pPr>
            <a:r>
              <a:rPr lang="ru-RU" sz="2000" dirty="0" smtClean="0"/>
              <a:t> </a:t>
            </a:r>
            <a:r>
              <a:rPr lang="ru-RU" sz="2000" dirty="0" smtClean="0">
                <a:solidFill>
                  <a:schemeClr val="tx1"/>
                </a:solidFill>
                <a:latin typeface="Times New Roman" panose="02020603050405020304" pitchFamily="18" charset="0"/>
                <a:cs typeface="Times New Roman" panose="02020603050405020304" pitchFamily="18" charset="0"/>
              </a:rPr>
              <a:t>Шар </a:t>
            </a:r>
            <a:r>
              <a:rPr lang="ru-RU" sz="2000" dirty="0" smtClean="0">
                <a:solidFill>
                  <a:schemeClr val="tx1"/>
                </a:solidFill>
                <a:latin typeface="Times New Roman" panose="02020603050405020304" pitchFamily="18" charset="0"/>
                <a:cs typeface="Times New Roman" panose="02020603050405020304" pitchFamily="18" charset="0"/>
              </a:rPr>
              <a:t>меньше всего подвержен воздействию тепловых потоков при возвращении на Землю, на всех предполагаемых скоростях полёта будет устойчив. При заданных габаритах </a:t>
            </a:r>
            <a:r>
              <a:rPr lang="ru-RU" sz="2000" b="1" i="1" dirty="0" smtClean="0">
                <a:solidFill>
                  <a:srgbClr val="00B0F0"/>
                </a:solidFill>
                <a:latin typeface="Times New Roman" panose="02020603050405020304" pitchFamily="18" charset="0"/>
                <a:cs typeface="Times New Roman" panose="02020603050405020304" pitchFamily="18" charset="0"/>
              </a:rPr>
              <a:t>сфера даёт максимальный внутренний объём.</a:t>
            </a:r>
          </a:p>
          <a:p>
            <a:pPr algn="just" eaLnBrk="1" hangingPunct="1">
              <a:buFont typeface="Wingdings" pitchFamily="2" charset="2"/>
              <a:buNone/>
              <a:defRPr/>
            </a:pPr>
            <a:r>
              <a:rPr lang="ru-RU" sz="2000" dirty="0" smtClean="0">
                <a:solidFill>
                  <a:schemeClr val="tx1"/>
                </a:solidFill>
                <a:latin typeface="Times New Roman" panose="02020603050405020304" pitchFamily="18" charset="0"/>
                <a:cs typeface="Times New Roman" panose="02020603050405020304" pitchFamily="18" charset="0"/>
              </a:rPr>
              <a:t>	Шар вместит в себя кабину космонавта и спускаемый отсек.</a:t>
            </a:r>
          </a:p>
        </p:txBody>
      </p:sp>
      <p:pic>
        <p:nvPicPr>
          <p:cNvPr id="20484" name="Picture 6" descr="первые"/>
          <p:cNvPicPr>
            <a:picLocks noGrp="1" noChangeAspect="1" noChangeArrowheads="1"/>
          </p:cNvPicPr>
          <p:nvPr>
            <p:ph sz="half" idx="1"/>
          </p:nvPr>
        </p:nvPicPr>
        <p:blipFill>
          <a:blip r:embed="rId3"/>
          <a:srcRect l="2124" t="4971" r="56535" b="54089"/>
          <a:stretch>
            <a:fillRect/>
          </a:stretch>
        </p:blipFill>
        <p:spPr>
          <a:xfrm>
            <a:off x="323850" y="1989138"/>
            <a:ext cx="2835275" cy="4073525"/>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8571532"/>
      </p:ext>
    </p:extLst>
  </p:cSld>
  <p:clrMapOvr>
    <a:masterClrMapping/>
  </p:clrMapOvr>
  <p:transition advTm="2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a:xfrm>
            <a:off x="179512" y="301625"/>
            <a:ext cx="8504113" cy="1143000"/>
          </a:xfrm>
        </p:spPr>
        <p:txBody>
          <a:bodyPr>
            <a:noAutofit/>
          </a:bodyPr>
          <a:lstStyle/>
          <a:p>
            <a:pPr algn="ctr"/>
            <a:r>
              <a:rPr lang="ru-RU" sz="4000" b="0" dirty="0" smtClean="0">
                <a:latin typeface="Arial" pitchFamily="34" charset="0"/>
                <a:cs typeface="Arial" pitchFamily="34" charset="0"/>
              </a:rPr>
              <a:t>Автоматические станции </a:t>
            </a:r>
            <a:br>
              <a:rPr lang="ru-RU" sz="4000" b="0" dirty="0" smtClean="0">
                <a:latin typeface="Arial" pitchFamily="34" charset="0"/>
                <a:cs typeface="Arial" pitchFamily="34" charset="0"/>
              </a:rPr>
            </a:br>
            <a:r>
              <a:rPr lang="ru-RU" sz="4000" b="0" dirty="0" smtClean="0">
                <a:latin typeface="Arial" pitchFamily="34" charset="0"/>
                <a:cs typeface="Arial" pitchFamily="34" charset="0"/>
              </a:rPr>
              <a:t>«Луна-1</a:t>
            </a:r>
            <a:r>
              <a:rPr lang="ru-RU" sz="4000" b="0" dirty="0">
                <a:latin typeface="Arial" pitchFamily="34" charset="0"/>
                <a:cs typeface="Arial" pitchFamily="34" charset="0"/>
              </a:rPr>
              <a:t>», «Луна-2</a:t>
            </a:r>
            <a:r>
              <a:rPr lang="ru-RU" sz="4000" b="0" dirty="0" smtClean="0">
                <a:latin typeface="Arial" pitchFamily="34" charset="0"/>
                <a:cs typeface="Arial" pitchFamily="34" charset="0"/>
              </a:rPr>
              <a:t>», </a:t>
            </a:r>
            <a:r>
              <a:rPr lang="ru-RU" sz="4000" b="0" dirty="0">
                <a:latin typeface="Arial" pitchFamily="34" charset="0"/>
                <a:cs typeface="Arial" pitchFamily="34" charset="0"/>
              </a:rPr>
              <a:t>«Луна-3</a:t>
            </a:r>
            <a:r>
              <a:rPr lang="ru-RU" sz="4000" b="0" dirty="0" smtClean="0">
                <a:latin typeface="Arial" pitchFamily="34" charset="0"/>
                <a:cs typeface="Arial" pitchFamily="34" charset="0"/>
              </a:rPr>
              <a:t>» </a:t>
            </a:r>
            <a:endParaRPr lang="ru-RU" sz="4000" b="0" dirty="0" smtClean="0">
              <a:latin typeface="Arial" pitchFamily="34" charset="0"/>
              <a:cs typeface="Arial" pitchFamily="34" charset="0"/>
            </a:endParaRPr>
          </a:p>
        </p:txBody>
      </p:sp>
      <p:pic>
        <p:nvPicPr>
          <p:cNvPr id="12292" name="Picture 7" descr="спутники_0001"/>
          <p:cNvPicPr>
            <a:picLocks noGrp="1" noChangeAspect="1" noChangeArrowheads="1"/>
          </p:cNvPicPr>
          <p:nvPr>
            <p:ph sz="half" idx="1"/>
          </p:nvPr>
        </p:nvPicPr>
        <p:blipFill rotWithShape="1">
          <a:blip r:embed="rId2"/>
          <a:srcRect l="19504" t="6145" r="52965" b="54518"/>
          <a:stretch/>
        </p:blipFill>
        <p:spPr>
          <a:xfrm>
            <a:off x="827584" y="1566214"/>
            <a:ext cx="1872208" cy="2835431"/>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6"/>
          <p:cNvSpPr>
            <a:spLocks noGrp="1" noChangeArrowheads="1"/>
          </p:cNvSpPr>
          <p:nvPr>
            <p:ph type="body" sz="half" idx="2"/>
          </p:nvPr>
        </p:nvSpPr>
        <p:spPr>
          <a:xfrm>
            <a:off x="6897" y="4653136"/>
            <a:ext cx="3052935" cy="1944216"/>
          </a:xfrm>
        </p:spPr>
        <p:txBody>
          <a:bodyPr>
            <a:normAutofit fontScale="92500" lnSpcReduction="10000"/>
          </a:bodyPr>
          <a:lstStyle/>
          <a:p>
            <a:pPr algn="ctr">
              <a:buNone/>
            </a:pPr>
            <a:r>
              <a:rPr lang="ru-RU" sz="2500" dirty="0" smtClean="0">
                <a:solidFill>
                  <a:schemeClr val="tx1"/>
                </a:solidFill>
              </a:rPr>
              <a:t>	</a:t>
            </a:r>
            <a:r>
              <a:rPr lang="ru-RU" dirty="0">
                <a:solidFill>
                  <a:srgbClr val="FFFF00"/>
                </a:solidFill>
                <a:latin typeface="Times New Roman" panose="02020603050405020304" pitchFamily="18" charset="0"/>
                <a:cs typeface="Times New Roman" panose="02020603050405020304" pitchFamily="18" charset="0"/>
              </a:rPr>
              <a:t>2 января 1959 </a:t>
            </a:r>
            <a:r>
              <a:rPr lang="ru-RU" dirty="0" smtClean="0">
                <a:solidFill>
                  <a:srgbClr val="FFFF00"/>
                </a:solidFill>
                <a:latin typeface="Times New Roman" panose="02020603050405020304" pitchFamily="18" charset="0"/>
                <a:cs typeface="Times New Roman" panose="02020603050405020304" pitchFamily="18" charset="0"/>
              </a:rPr>
              <a:t>г.</a:t>
            </a:r>
            <a:r>
              <a:rPr lang="ru-RU" sz="2800" dirty="0" smtClean="0">
                <a:solidFill>
                  <a:schemeClr val="tx1"/>
                </a:solidFill>
                <a:latin typeface="Times New Roman" panose="02020603050405020304" pitchFamily="18" charset="0"/>
                <a:cs typeface="Times New Roman" panose="02020603050405020304" pitchFamily="18" charset="0"/>
              </a:rPr>
              <a:t> </a:t>
            </a:r>
            <a:endParaRPr lang="ru-RU" sz="2800" dirty="0">
              <a:solidFill>
                <a:schemeClr val="tx1"/>
              </a:solidFill>
              <a:latin typeface="Times New Roman" panose="02020603050405020304" pitchFamily="18" charset="0"/>
              <a:cs typeface="Times New Roman" panose="02020603050405020304" pitchFamily="18" charset="0"/>
            </a:endParaRPr>
          </a:p>
          <a:p>
            <a:pPr algn="ctr" eaLnBrk="1" hangingPunct="1">
              <a:spcBef>
                <a:spcPts val="0"/>
              </a:spcBef>
              <a:buFont typeface="Wingdings" pitchFamily="2" charset="2"/>
              <a:buNone/>
            </a:pPr>
            <a:r>
              <a:rPr lang="ru-RU" sz="1900" dirty="0" smtClean="0">
                <a:solidFill>
                  <a:schemeClr val="tx1"/>
                </a:solidFill>
                <a:latin typeface="Times New Roman" panose="02020603050405020304" pitchFamily="18" charset="0"/>
                <a:cs typeface="Times New Roman" panose="02020603050405020304" pitchFamily="18" charset="0"/>
              </a:rPr>
              <a:t>«</a:t>
            </a:r>
            <a:r>
              <a:rPr lang="ru-RU" sz="1900" dirty="0" smtClean="0">
                <a:solidFill>
                  <a:schemeClr val="tx1"/>
                </a:solidFill>
                <a:latin typeface="Times New Roman" panose="02020603050405020304" pitchFamily="18" charset="0"/>
                <a:cs typeface="Times New Roman" panose="02020603050405020304" pitchFamily="18" charset="0"/>
              </a:rPr>
              <a:t>Луна-1</a:t>
            </a:r>
            <a:r>
              <a:rPr lang="ru-RU" sz="1900" dirty="0" smtClean="0">
                <a:solidFill>
                  <a:schemeClr val="tx1"/>
                </a:solidFill>
                <a:latin typeface="Times New Roman" panose="02020603050405020304" pitchFamily="18" charset="0"/>
                <a:cs typeface="Times New Roman" panose="02020603050405020304" pitchFamily="18" charset="0"/>
              </a:rPr>
              <a:t>» стартовала</a:t>
            </a:r>
          </a:p>
          <a:p>
            <a:pPr algn="ctr" eaLnBrk="1" hangingPunct="1">
              <a:spcBef>
                <a:spcPts val="0"/>
              </a:spcBef>
              <a:buFont typeface="Wingdings" pitchFamily="2" charset="2"/>
              <a:buNone/>
            </a:pPr>
            <a:r>
              <a:rPr lang="ru-RU" sz="1900" dirty="0" smtClean="0">
                <a:solidFill>
                  <a:schemeClr val="tx1"/>
                </a:solidFill>
                <a:latin typeface="Times New Roman" panose="02020603050405020304" pitchFamily="18" charset="0"/>
                <a:cs typeface="Times New Roman" panose="02020603050405020304" pitchFamily="18" charset="0"/>
              </a:rPr>
              <a:t>Она достигла и превзошла </a:t>
            </a:r>
            <a:r>
              <a:rPr lang="ru-RU" sz="1900" dirty="0" smtClean="0">
                <a:solidFill>
                  <a:schemeClr val="tx1"/>
                </a:solidFill>
                <a:latin typeface="Times New Roman" panose="02020603050405020304" pitchFamily="18" charset="0"/>
                <a:cs typeface="Times New Roman" panose="02020603050405020304" pitchFamily="18" charset="0"/>
              </a:rPr>
              <a:t>вторую космическую </a:t>
            </a:r>
            <a:r>
              <a:rPr lang="ru-RU" sz="1900" dirty="0" smtClean="0">
                <a:solidFill>
                  <a:schemeClr val="tx1"/>
                </a:solidFill>
                <a:latin typeface="Times New Roman" panose="02020603050405020304" pitchFamily="18" charset="0"/>
                <a:cs typeface="Times New Roman" panose="02020603050405020304" pitchFamily="18" charset="0"/>
              </a:rPr>
              <a:t>скорость, стала первым в мире искусственным спутником </a:t>
            </a:r>
            <a:r>
              <a:rPr lang="ru-RU" sz="1900" dirty="0" smtClean="0">
                <a:solidFill>
                  <a:schemeClr val="tx1"/>
                </a:solidFill>
                <a:latin typeface="Times New Roman" panose="02020603050405020304" pitchFamily="18" charset="0"/>
                <a:cs typeface="Times New Roman" panose="02020603050405020304" pitchFamily="18" charset="0"/>
              </a:rPr>
              <a:t>Солнца</a:t>
            </a:r>
            <a:r>
              <a:rPr lang="ru-RU" sz="1900" dirty="0" smtClean="0">
                <a:solidFill>
                  <a:schemeClr val="accent4">
                    <a:lumMod val="40000"/>
                    <a:lumOff val="60000"/>
                  </a:schemeClr>
                </a:solidFill>
                <a:latin typeface="Times New Roman" panose="02020603050405020304" pitchFamily="18" charset="0"/>
                <a:cs typeface="Times New Roman" panose="02020603050405020304" pitchFamily="18" charset="0"/>
              </a:rPr>
              <a:t>.</a:t>
            </a:r>
            <a:r>
              <a:rPr lang="ru-RU" sz="1900" dirty="0" smtClean="0">
                <a:solidFill>
                  <a:schemeClr val="tx1"/>
                </a:solidFill>
                <a:latin typeface="Times New Roman" panose="02020603050405020304" pitchFamily="18" charset="0"/>
                <a:cs typeface="Times New Roman" panose="02020603050405020304" pitchFamily="18" charset="0"/>
              </a:rPr>
              <a:t> </a:t>
            </a:r>
          </a:p>
        </p:txBody>
      </p:sp>
      <p:pic>
        <p:nvPicPr>
          <p:cNvPr id="5" name="Picture 7" descr="спутники_0001"/>
          <p:cNvPicPr>
            <a:picLocks noChangeAspect="1" noChangeArrowheads="1"/>
          </p:cNvPicPr>
          <p:nvPr/>
        </p:nvPicPr>
        <p:blipFill rotWithShape="1">
          <a:blip r:embed="rId2"/>
          <a:srcRect l="59764" t="5706" r="8804" b="54823"/>
          <a:stretch/>
        </p:blipFill>
        <p:spPr>
          <a:xfrm>
            <a:off x="3416539" y="1566214"/>
            <a:ext cx="2094897" cy="2798890"/>
          </a:xfrm>
          <a:prstGeom prst="rect">
            <a:avLst/>
          </a:prstGeo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275856" y="4725144"/>
            <a:ext cx="2376264" cy="1754326"/>
          </a:xfrm>
          <a:prstGeom prst="rect">
            <a:avLst/>
          </a:prstGeom>
          <a:noFill/>
        </p:spPr>
        <p:txBody>
          <a:bodyPr wrap="square" rtlCol="0">
            <a:spAutoFit/>
          </a:bodyPr>
          <a:lstStyle/>
          <a:p>
            <a:pPr algn="ctr"/>
            <a:r>
              <a:rPr lang="ru-RU" dirty="0">
                <a:solidFill>
                  <a:srgbClr val="FFFF00"/>
                </a:solidFill>
                <a:latin typeface="Times New Roman" panose="02020603050405020304" pitchFamily="18" charset="0"/>
                <a:cs typeface="Times New Roman" panose="02020603050405020304" pitchFamily="18" charset="0"/>
              </a:rPr>
              <a:t>14 сентября </a:t>
            </a:r>
            <a:r>
              <a:rPr lang="ru-RU" dirty="0" smtClean="0">
                <a:solidFill>
                  <a:srgbClr val="FFFF00"/>
                </a:solidFill>
                <a:latin typeface="Times New Roman" panose="02020603050405020304" pitchFamily="18" charset="0"/>
                <a:cs typeface="Times New Roman" panose="02020603050405020304" pitchFamily="18" charset="0"/>
              </a:rPr>
              <a:t>1959 г.</a:t>
            </a:r>
            <a:r>
              <a:rPr lang="ru-RU" dirty="0" smtClean="0">
                <a:latin typeface="Times New Roman" panose="02020603050405020304" pitchFamily="18" charset="0"/>
                <a:cs typeface="Times New Roman" panose="02020603050405020304" pitchFamily="18" charset="0"/>
              </a:rPr>
              <a:t> Станция </a:t>
            </a:r>
            <a:r>
              <a:rPr lang="ru-RU" dirty="0">
                <a:latin typeface="Times New Roman" panose="02020603050405020304" pitchFamily="18" charset="0"/>
                <a:cs typeface="Times New Roman" panose="02020603050405020304" pitchFamily="18" charset="0"/>
              </a:rPr>
              <a:t>«Луна-2» впервые в мире достигла поверхности Луны в районе Моря </a:t>
            </a:r>
            <a:r>
              <a:rPr lang="ru-RU" dirty="0" smtClean="0">
                <a:latin typeface="Times New Roman" panose="02020603050405020304" pitchFamily="18" charset="0"/>
                <a:cs typeface="Times New Roman" panose="02020603050405020304" pitchFamily="18" charset="0"/>
              </a:rPr>
              <a:t>Дождей </a:t>
            </a:r>
            <a:endParaRPr lang="ru-RU" dirty="0">
              <a:latin typeface="Times New Roman" panose="02020603050405020304" pitchFamily="18" charset="0"/>
              <a:cs typeface="Times New Roman" panose="02020603050405020304" pitchFamily="18" charset="0"/>
            </a:endParaRPr>
          </a:p>
        </p:txBody>
      </p:sp>
      <p:pic>
        <p:nvPicPr>
          <p:cNvPr id="7" name="Picture 7" descr="спутники_0001"/>
          <p:cNvPicPr>
            <a:picLocks noChangeAspect="1" noChangeArrowheads="1"/>
          </p:cNvPicPr>
          <p:nvPr/>
        </p:nvPicPr>
        <p:blipFill rotWithShape="1">
          <a:blip r:embed="rId2"/>
          <a:srcRect l="59874" t="57450" r="8804" b="7085"/>
          <a:stretch/>
        </p:blipFill>
        <p:spPr>
          <a:xfrm>
            <a:off x="6156176" y="1566214"/>
            <a:ext cx="1888629" cy="2778485"/>
          </a:xfrm>
          <a:prstGeom prst="rect">
            <a:avLst/>
          </a:prstGeo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6012160" y="4448144"/>
            <a:ext cx="2664295" cy="2339102"/>
          </a:xfrm>
          <a:prstGeom prst="rect">
            <a:avLst/>
          </a:prstGeom>
          <a:noFill/>
        </p:spPr>
        <p:txBody>
          <a:bodyPr wrap="square" rtlCol="0">
            <a:spAutoFit/>
          </a:bodyPr>
          <a:lstStyle/>
          <a:p>
            <a:pPr algn="ctr"/>
            <a:r>
              <a:rPr lang="ru-RU" dirty="0" smtClean="0">
                <a:solidFill>
                  <a:srgbClr val="FFFF00"/>
                </a:solidFill>
                <a:latin typeface="Times New Roman" panose="02020603050405020304" pitchFamily="18" charset="0"/>
                <a:cs typeface="Times New Roman" panose="02020603050405020304" pitchFamily="18" charset="0"/>
              </a:rPr>
              <a:t>4 </a:t>
            </a:r>
            <a:r>
              <a:rPr lang="ru-RU" dirty="0">
                <a:solidFill>
                  <a:srgbClr val="FFFF00"/>
                </a:solidFill>
                <a:latin typeface="Times New Roman" panose="02020603050405020304" pitchFamily="18" charset="0"/>
                <a:cs typeface="Times New Roman" panose="02020603050405020304" pitchFamily="18" charset="0"/>
              </a:rPr>
              <a:t>октября 1959 г </a:t>
            </a:r>
            <a:r>
              <a:rPr lang="ru-RU" dirty="0" smtClean="0">
                <a:solidFill>
                  <a:srgbClr val="FFFF00"/>
                </a:solidFill>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С</a:t>
            </a:r>
            <a:r>
              <a:rPr lang="ru-RU" dirty="0" smtClean="0">
                <a:latin typeface="Times New Roman" panose="02020603050405020304" pitchFamily="18" charset="0"/>
                <a:cs typeface="Times New Roman" panose="02020603050405020304" pitchFamily="18" charset="0"/>
              </a:rPr>
              <a:t>тартовала </a:t>
            </a:r>
            <a:endParaRPr lang="ru-RU" dirty="0">
              <a:latin typeface="Times New Roman" panose="02020603050405020304" pitchFamily="18" charset="0"/>
              <a:cs typeface="Times New Roman" panose="02020603050405020304" pitchFamily="18" charset="0"/>
            </a:endParaRPr>
          </a:p>
          <a:p>
            <a:pPr algn="ctr"/>
            <a:r>
              <a:rPr lang="ru-RU" dirty="0" smtClean="0">
                <a:latin typeface="Times New Roman" panose="02020603050405020304" pitchFamily="18" charset="0"/>
                <a:cs typeface="Times New Roman" panose="02020603050405020304" pitchFamily="18" charset="0"/>
              </a:rPr>
              <a:t>«Луна-3», впервые </a:t>
            </a:r>
            <a:r>
              <a:rPr lang="ru-RU" dirty="0">
                <a:latin typeface="Times New Roman" panose="02020603050405020304" pitchFamily="18" charset="0"/>
                <a:cs typeface="Times New Roman" panose="02020603050405020304" pitchFamily="18" charset="0"/>
              </a:rPr>
              <a:t>облетевшая Луну и передавшая на Землю фототелевизионное изображение обратной стороны Луны. </a:t>
            </a:r>
          </a:p>
        </p:txBody>
      </p:sp>
    </p:spTree>
    <p:extLst>
      <p:ext uri="{BB962C8B-B14F-4D97-AF65-F5344CB8AC3E}">
        <p14:creationId xmlns:p14="http://schemas.microsoft.com/office/powerpoint/2010/main" val="2451307876"/>
      </p:ext>
    </p:extLst>
  </p:cSld>
  <p:clrMapOvr>
    <a:masterClrMapping/>
  </p:clrMapOvr>
  <p:transition advTm="2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algn="ctr" eaLnBrk="1" hangingPunct="1"/>
            <a:r>
              <a:rPr lang="ru-RU" dirty="0" smtClean="0"/>
              <a:t>Итоги работы </a:t>
            </a:r>
            <a:br>
              <a:rPr lang="ru-RU" dirty="0" smtClean="0"/>
            </a:br>
            <a:r>
              <a:rPr lang="ru-RU" dirty="0" smtClean="0"/>
              <a:t>1957-1959 гг.</a:t>
            </a:r>
          </a:p>
        </p:txBody>
      </p:sp>
      <p:sp>
        <p:nvSpPr>
          <p:cNvPr id="18435" name="Rectangle 3"/>
          <p:cNvSpPr>
            <a:spLocks noGrp="1" noChangeArrowheads="1"/>
          </p:cNvSpPr>
          <p:nvPr>
            <p:ph type="body" sz="half" idx="2"/>
          </p:nvPr>
        </p:nvSpPr>
        <p:spPr>
          <a:xfrm>
            <a:off x="3707904" y="1827213"/>
            <a:ext cx="4975721" cy="4114800"/>
          </a:xfrm>
        </p:spPr>
        <p:txBody>
          <a:bodyPr anchor="ctr"/>
          <a:lstStyle/>
          <a:p>
            <a:pPr algn="just" eaLnBrk="1" hangingPunct="1">
              <a:buFont typeface="Wingdings" pitchFamily="2" charset="2"/>
              <a:buNone/>
            </a:pPr>
            <a:r>
              <a:rPr lang="ru-RU" sz="2500" dirty="0" smtClean="0">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Заложив технические </a:t>
            </a:r>
            <a:r>
              <a:rPr lang="ru-RU" sz="2000" dirty="0" smtClean="0">
                <a:solidFill>
                  <a:schemeClr val="tx1"/>
                </a:solidFill>
                <a:latin typeface="Times New Roman" panose="02020603050405020304" pitchFamily="18" charset="0"/>
                <a:cs typeface="Times New Roman" panose="02020603050405020304" pitchFamily="18" charset="0"/>
              </a:rPr>
              <a:t>основы</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ИСЗ</a:t>
            </a:r>
            <a:r>
              <a:rPr lang="ru-RU" sz="2000" dirty="0" smtClean="0">
                <a:solidFill>
                  <a:schemeClr val="tx1"/>
                </a:solidFill>
                <a:latin typeface="Times New Roman" panose="02020603050405020304" pitchFamily="18" charset="0"/>
                <a:cs typeface="Times New Roman" panose="02020603050405020304" pitchFamily="18" charset="0"/>
              </a:rPr>
              <a:t>, «лунников», аппаратов для полёта к Марсу и Венере, </a:t>
            </a:r>
            <a:r>
              <a:rPr lang="ru-RU" sz="2000" dirty="0" smtClean="0">
                <a:solidFill>
                  <a:schemeClr val="tx1"/>
                </a:solidFill>
                <a:latin typeface="Times New Roman" panose="02020603050405020304" pitchFamily="18" charset="0"/>
                <a:cs typeface="Times New Roman" panose="02020603050405020304" pitchFamily="18" charset="0"/>
              </a:rPr>
              <a:t>С.П</a:t>
            </a:r>
            <a:r>
              <a:rPr lang="ru-RU" sz="2000" dirty="0" smtClean="0">
                <a:solidFill>
                  <a:schemeClr val="tx1"/>
                </a:solidFill>
                <a:latin typeface="Times New Roman" panose="02020603050405020304" pitchFamily="18" charset="0"/>
                <a:cs typeface="Times New Roman" panose="02020603050405020304" pitchFamily="18" charset="0"/>
              </a:rPr>
              <a:t>. Королёв передал продолжение этих дел другим, а сам сосредоточил своё внимание на конструировании </a:t>
            </a:r>
            <a:r>
              <a:rPr lang="ru-RU" sz="2000" dirty="0" smtClean="0">
                <a:solidFill>
                  <a:schemeClr val="tx1"/>
                </a:solidFill>
                <a:latin typeface="Times New Roman" panose="02020603050405020304" pitchFamily="18" charset="0"/>
                <a:cs typeface="Times New Roman" panose="02020603050405020304" pitchFamily="18" charset="0"/>
              </a:rPr>
              <a:t>пилотируемых космических кораблей, проектировании </a:t>
            </a:r>
            <a:r>
              <a:rPr lang="ru-RU" sz="2000" dirty="0" smtClean="0">
                <a:solidFill>
                  <a:schemeClr val="tx1"/>
                </a:solidFill>
                <a:latin typeface="Times New Roman" panose="02020603050405020304" pitchFamily="18" charset="0"/>
                <a:cs typeface="Times New Roman" panose="02020603050405020304" pitchFamily="18" charset="0"/>
              </a:rPr>
              <a:t>космических станций.</a:t>
            </a:r>
          </a:p>
        </p:txBody>
      </p:sp>
      <p:pic>
        <p:nvPicPr>
          <p:cNvPr id="15364" name="Picture 5" descr="калуга"/>
          <p:cNvPicPr>
            <a:picLocks noGrp="1" noChangeAspect="1" noChangeArrowheads="1"/>
          </p:cNvPicPr>
          <p:nvPr>
            <p:ph sz="half" idx="1"/>
          </p:nvPr>
        </p:nvPicPr>
        <p:blipFill rotWithShape="1">
          <a:blip r:embed="rId3"/>
          <a:srcRect l="34393" t="2025" r="33769" b="27594"/>
          <a:stretch/>
        </p:blipFill>
        <p:spPr>
          <a:xfrm>
            <a:off x="723900" y="2060575"/>
            <a:ext cx="2847975" cy="3960813"/>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053895"/>
      </p:ext>
    </p:extLst>
  </p:cSld>
  <p:clrMapOvr>
    <a:masterClrMapping/>
  </p:clrMapOvr>
  <p:transition advTm="20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ru-RU" dirty="0" smtClean="0"/>
              <a:t>Первый отряд космонавтов</a:t>
            </a:r>
          </a:p>
        </p:txBody>
      </p:sp>
      <p:sp>
        <p:nvSpPr>
          <p:cNvPr id="24580" name="Rectangle 5"/>
          <p:cNvSpPr>
            <a:spLocks noGrp="1" noChangeArrowheads="1"/>
          </p:cNvSpPr>
          <p:nvPr>
            <p:ph type="body" sz="half" idx="4294967295"/>
          </p:nvPr>
        </p:nvSpPr>
        <p:spPr>
          <a:xfrm>
            <a:off x="9756775" y="1700213"/>
            <a:ext cx="3103563" cy="4114800"/>
          </a:xfrm>
        </p:spPr>
        <p:txBody>
          <a:bodyPr/>
          <a:lstStyle/>
          <a:p>
            <a:pPr eaLnBrk="1" hangingPunct="1">
              <a:buFont typeface="Wingdings" pitchFamily="2" charset="2"/>
              <a:buNone/>
            </a:pPr>
            <a:r>
              <a:rPr lang="ru-RU" sz="2500" smtClean="0"/>
              <a:t>	</a:t>
            </a:r>
            <a:endParaRPr lang="ru-RU" sz="2500" smtClean="0">
              <a:latin typeface="Arial" charset="0"/>
            </a:endParaRPr>
          </a:p>
        </p:txBody>
      </p:sp>
      <p:pic>
        <p:nvPicPr>
          <p:cNvPr id="25604" name="Объект 5"/>
          <p:cNvPicPr>
            <a:picLocks noGrp="1"/>
          </p:cNvPicPr>
          <p:nvPr>
            <p:ph idx="1"/>
          </p:nvPr>
        </p:nvPicPr>
        <p:blipFill>
          <a:blip r:embed="rId3">
            <a:grayscl/>
            <a:extLst>
              <a:ext uri="{28A0092B-C50C-407E-A947-70E740481C1C}">
                <a14:useLocalDpi xmlns:a14="http://schemas.microsoft.com/office/drawing/2010/main" val="0"/>
              </a:ext>
            </a:extLst>
          </a:blip>
          <a:srcRect/>
          <a:stretch>
            <a:fillRect/>
          </a:stretch>
        </p:blipFill>
        <p:spPr>
          <a:xfrm>
            <a:off x="1258888" y="1557338"/>
            <a:ext cx="7129462" cy="4967287"/>
          </a:xfrm>
        </p:spPr>
      </p:pic>
    </p:spTree>
    <p:extLst>
      <p:ext uri="{BB962C8B-B14F-4D97-AF65-F5344CB8AC3E}">
        <p14:creationId xmlns:p14="http://schemas.microsoft.com/office/powerpoint/2010/main" val="3405956120"/>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ppt_w</p:attrName>
                                        </p:attrNameLst>
                                      </p:cBhvr>
                                      <p:tavLst>
                                        <p:tav tm="0">
                                          <p:val>
                                            <p:fltVal val="0"/>
                                          </p:val>
                                        </p:tav>
                                        <p:tav tm="100000">
                                          <p:val>
                                            <p:strVal val="#ppt_w"/>
                                          </p:val>
                                        </p:tav>
                                      </p:tavLst>
                                    </p:anim>
                                    <p:anim calcmode="lin" valueType="num">
                                      <p:cBhvr>
                                        <p:cTn id="8" dur="500" fill="hold"/>
                                        <p:tgtEl>
                                          <p:spTgt spid="24578"/>
                                        </p:tgtEl>
                                        <p:attrNameLst>
                                          <p:attrName>ppt_h</p:attrName>
                                        </p:attrNameLst>
                                      </p:cBhvr>
                                      <p:tavLst>
                                        <p:tav tm="0">
                                          <p:val>
                                            <p:fltVal val="0"/>
                                          </p:val>
                                        </p:tav>
                                        <p:tav tm="100000">
                                          <p:val>
                                            <p:strVal val="#ppt_h"/>
                                          </p:val>
                                        </p:tav>
                                      </p:tavLst>
                                    </p:anim>
                                    <p:animEffect transition="in" filter="fade">
                                      <p:cBhvr>
                                        <p:cTn id="9" dur="500"/>
                                        <p:tgtEl>
                                          <p:spTgt spid="2457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4580">
                                            <p:txEl>
                                              <p:pRg st="0" end="0"/>
                                            </p:txEl>
                                          </p:spTgt>
                                        </p:tgtEl>
                                        <p:attrNameLst>
                                          <p:attrName>style.visibility</p:attrName>
                                        </p:attrNameLst>
                                      </p:cBhvr>
                                      <p:to>
                                        <p:strVal val="visible"/>
                                      </p:to>
                                    </p:set>
                                    <p:animEffect transition="in" filter="fade">
                                      <p:cBhvr>
                                        <p:cTn id="14" dur="1000">
                                          <p:stCondLst>
                                            <p:cond delay="0"/>
                                          </p:stCondLst>
                                        </p:cTn>
                                        <p:tgtEl>
                                          <p:spTgt spid="245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8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274638"/>
            <a:ext cx="8964488" cy="1143000"/>
          </a:xfrm>
        </p:spPr>
        <p:txBody>
          <a:bodyPr>
            <a:noAutofit/>
          </a:bodyPr>
          <a:lstStyle/>
          <a:p>
            <a:pPr algn="ctr" eaLnBrk="1" hangingPunct="1"/>
            <a:r>
              <a:rPr lang="ru-RU" sz="4000" b="0" dirty="0" smtClean="0">
                <a:latin typeface="Arial" pitchFamily="34" charset="0"/>
                <a:cs typeface="Arial" pitchFamily="34" charset="0"/>
              </a:rPr>
              <a:t>Лётные испытания первых кораблей-спутников</a:t>
            </a:r>
          </a:p>
        </p:txBody>
      </p:sp>
      <p:sp>
        <p:nvSpPr>
          <p:cNvPr id="22532" name="Rectangle 3"/>
          <p:cNvSpPr>
            <a:spLocks noGrp="1" noChangeArrowheads="1"/>
          </p:cNvSpPr>
          <p:nvPr>
            <p:ph idx="1"/>
          </p:nvPr>
        </p:nvSpPr>
        <p:spPr>
          <a:xfrm>
            <a:off x="179512" y="1557338"/>
            <a:ext cx="8568952" cy="5111750"/>
          </a:xfrm>
        </p:spPr>
        <p:txBody>
          <a:bodyPr>
            <a:normAutofit fontScale="92500" lnSpcReduction="10000"/>
          </a:bodyPr>
          <a:lstStyle/>
          <a:p>
            <a:pPr>
              <a:buNone/>
              <a:defRPr/>
            </a:pPr>
            <a:r>
              <a:rPr lang="ru-RU" sz="2500" dirty="0" smtClean="0">
                <a:solidFill>
                  <a:schemeClr val="tx1"/>
                </a:solidFill>
              </a:rPr>
              <a:t>				 </a:t>
            </a:r>
            <a:r>
              <a:rPr lang="ru-RU" sz="2500" dirty="0" smtClean="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15 мая 1960 г. первый корабль </a:t>
            </a:r>
            <a:r>
              <a:rPr lang="ru-RU" sz="1600" dirty="0" smtClean="0"/>
              <a:t>–</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спутник </a:t>
            </a:r>
            <a:r>
              <a:rPr lang="ru-RU" sz="1600" dirty="0" smtClean="0">
                <a:solidFill>
                  <a:schemeClr val="tx1"/>
                </a:solidFill>
                <a:latin typeface="Times New Roman" panose="02020603050405020304" pitchFamily="18" charset="0"/>
                <a:cs typeface="Times New Roman" panose="02020603050405020304" pitchFamily="18" charset="0"/>
              </a:rPr>
              <a:t>«Восток», весом в 4540 кг., 					</a:t>
            </a:r>
            <a:r>
              <a:rPr lang="ru-RU" sz="1600" dirty="0" smtClean="0">
                <a:solidFill>
                  <a:schemeClr val="tx1"/>
                </a:solidFill>
                <a:latin typeface="Times New Roman" panose="02020603050405020304" pitchFamily="18" charset="0"/>
                <a:cs typeface="Times New Roman" panose="02020603050405020304" pitchFamily="18" charset="0"/>
              </a:rPr>
              <a:t>	вышел </a:t>
            </a:r>
            <a:r>
              <a:rPr lang="ru-RU" sz="1600" dirty="0" smtClean="0">
                <a:solidFill>
                  <a:schemeClr val="tx1"/>
                </a:solidFill>
                <a:latin typeface="Times New Roman" panose="02020603050405020304" pitchFamily="18" charset="0"/>
                <a:cs typeface="Times New Roman" panose="02020603050405020304" pitchFamily="18" charset="0"/>
              </a:rPr>
              <a:t>на орбиту и совершил 1047 	</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оборотов </a:t>
            </a:r>
            <a:r>
              <a:rPr lang="ru-RU" sz="1600" dirty="0" smtClean="0">
                <a:solidFill>
                  <a:schemeClr val="tx1"/>
                </a:solidFill>
                <a:latin typeface="Times New Roman" panose="02020603050405020304" pitchFamily="18" charset="0"/>
                <a:cs typeface="Times New Roman" panose="02020603050405020304" pitchFamily="18" charset="0"/>
              </a:rPr>
              <a:t>вокруг Земли</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Второй </a:t>
            </a:r>
            <a:r>
              <a:rPr lang="ru-RU" sz="1600" dirty="0" smtClean="0">
                <a:solidFill>
                  <a:schemeClr val="tx1"/>
                </a:solidFill>
                <a:latin typeface="Times New Roman" panose="02020603050405020304" pitchFamily="18" charset="0"/>
                <a:cs typeface="Times New Roman" panose="02020603050405020304" pitchFamily="18" charset="0"/>
              </a:rPr>
              <a:t>корабль-спутник, </a:t>
            </a:r>
            <a:r>
              <a:rPr lang="ru-RU" sz="1600" dirty="0" smtClean="0">
                <a:solidFill>
                  <a:schemeClr val="tx1"/>
                </a:solidFill>
                <a:latin typeface="Times New Roman" panose="02020603050405020304" pitchFamily="18" charset="0"/>
                <a:cs typeface="Times New Roman" panose="02020603050405020304" pitchFamily="18" charset="0"/>
              </a:rPr>
              <a:t>19 </a:t>
            </a:r>
            <a:r>
              <a:rPr lang="ru-RU" sz="1600" dirty="0" smtClean="0">
                <a:solidFill>
                  <a:schemeClr val="tx1"/>
                </a:solidFill>
                <a:latin typeface="Times New Roman" panose="02020603050405020304" pitchFamily="18" charset="0"/>
                <a:cs typeface="Times New Roman" panose="02020603050405020304" pitchFamily="18" charset="0"/>
              </a:rPr>
              <a:t>августа 1960 г. </a:t>
            </a:r>
            <a:r>
              <a:rPr lang="ru-RU" sz="1600" dirty="0" smtClean="0">
                <a:solidFill>
                  <a:schemeClr val="tx1"/>
                </a:solidFill>
                <a:latin typeface="Times New Roman" panose="02020603050405020304" pitchFamily="18" charset="0"/>
                <a:cs typeface="Times New Roman" panose="02020603050405020304" pitchFamily="18" charset="0"/>
              </a:rPr>
              <a:t>						На борту корабля совершили путешествие 						собаки.</a:t>
            </a:r>
            <a:endParaRPr lang="ru-RU" sz="1600" dirty="0" smtClean="0">
              <a:solidFill>
                <a:schemeClr val="tx1"/>
              </a:solidFill>
              <a:latin typeface="Times New Roman" panose="02020603050405020304" pitchFamily="18" charset="0"/>
              <a:cs typeface="Times New Roman" panose="02020603050405020304" pitchFamily="18" charset="0"/>
            </a:endParaRPr>
          </a:p>
          <a:p>
            <a:pPr eaLnBrk="1" hangingPunct="1">
              <a:buFont typeface="Wingdings" pitchFamily="2" charset="2"/>
              <a:buNone/>
              <a:defRPr/>
            </a:pPr>
            <a:endParaRPr lang="ru-RU" sz="2000" dirty="0" smtClean="0">
              <a:solidFill>
                <a:schemeClr val="tx1"/>
              </a:solidFill>
              <a:latin typeface="Times New Roman" panose="02020603050405020304" pitchFamily="18" charset="0"/>
              <a:cs typeface="Times New Roman" panose="02020603050405020304" pitchFamily="18" charset="0"/>
            </a:endParaRPr>
          </a:p>
          <a:p>
            <a:pPr eaLnBrk="1" hangingPunct="1">
              <a:buFont typeface="Wingdings" pitchFamily="2" charset="2"/>
              <a:buNone/>
              <a:defRPr/>
            </a:pPr>
            <a:r>
              <a:rPr lang="ru-RU" sz="2000" dirty="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	</a:t>
            </a:r>
          </a:p>
          <a:p>
            <a:pPr eaLnBrk="1" hangingPunct="1">
              <a:buFont typeface="Wingdings" pitchFamily="2" charset="2"/>
              <a:buNone/>
              <a:defRPr/>
            </a:pPr>
            <a:r>
              <a:rPr lang="ru-RU" sz="2200" dirty="0" smtClean="0">
                <a:solidFill>
                  <a:schemeClr val="tx1"/>
                </a:solidFill>
                <a:latin typeface="Times New Roman" panose="02020603050405020304" pitchFamily="18" charset="0"/>
                <a:cs typeface="Times New Roman" panose="02020603050405020304" pitchFamily="18" charset="0"/>
              </a:rPr>
              <a:t>		</a:t>
            </a:r>
            <a:r>
              <a:rPr lang="ru-RU" sz="2200" b="1" dirty="0" smtClean="0">
                <a:solidFill>
                  <a:srgbClr val="FFFF00"/>
                </a:solidFill>
                <a:latin typeface="Times New Roman" panose="02020603050405020304" pitchFamily="18" charset="0"/>
                <a:cs typeface="Times New Roman" panose="02020603050405020304" pitchFamily="18" charset="0"/>
              </a:rPr>
              <a:t>Белка и Стрелка</a:t>
            </a:r>
            <a:r>
              <a:rPr lang="ru-RU" sz="2200" dirty="0" smtClean="0">
                <a:solidFill>
                  <a:srgbClr val="FFFF00"/>
                </a:solidFill>
                <a:latin typeface="Times New Roman" panose="02020603050405020304" pitchFamily="18" charset="0"/>
                <a:cs typeface="Times New Roman" panose="02020603050405020304" pitchFamily="18" charset="0"/>
              </a:rPr>
              <a:t>, мыши, крысы,</a:t>
            </a:r>
          </a:p>
          <a:p>
            <a:pPr marL="0" indent="0" eaLnBrk="1" hangingPunct="1">
              <a:buFont typeface="Wingdings" pitchFamily="2" charset="2"/>
              <a:buNone/>
              <a:defRPr/>
            </a:pPr>
            <a:r>
              <a:rPr lang="ru-RU" sz="2200" dirty="0" smtClean="0">
                <a:solidFill>
                  <a:srgbClr val="FFFF00"/>
                </a:solidFill>
                <a:latin typeface="Times New Roman" panose="02020603050405020304" pitchFamily="18" charset="0"/>
                <a:cs typeface="Times New Roman" panose="02020603050405020304" pitchFamily="18" charset="0"/>
              </a:rPr>
              <a:t>	</a:t>
            </a:r>
            <a:r>
              <a:rPr lang="ru-RU" sz="2200" dirty="0" smtClean="0">
                <a:solidFill>
                  <a:srgbClr val="FFFF00"/>
                </a:solidFill>
                <a:latin typeface="Times New Roman" panose="02020603050405020304" pitchFamily="18" charset="0"/>
                <a:cs typeface="Times New Roman" panose="02020603050405020304" pitchFamily="18" charset="0"/>
              </a:rPr>
              <a:t>насекомые</a:t>
            </a:r>
            <a:r>
              <a:rPr lang="ru-RU" sz="2200" dirty="0" smtClean="0">
                <a:solidFill>
                  <a:srgbClr val="FFFF00"/>
                </a:solidFill>
                <a:latin typeface="Times New Roman" panose="02020603050405020304" pitchFamily="18" charset="0"/>
                <a:cs typeface="Times New Roman" panose="02020603050405020304" pitchFamily="18" charset="0"/>
              </a:rPr>
              <a:t>, растения. </a:t>
            </a:r>
            <a:r>
              <a:rPr lang="ru-RU" sz="2200" dirty="0" smtClean="0">
                <a:solidFill>
                  <a:schemeClr val="tx1"/>
                </a:solidFill>
                <a:latin typeface="Times New Roman" panose="02020603050405020304" pitchFamily="18" charset="0"/>
                <a:cs typeface="Times New Roman" panose="02020603050405020304" pitchFamily="18" charset="0"/>
              </a:rPr>
              <a:t>Конструкторы </a:t>
            </a:r>
          </a:p>
          <a:p>
            <a:pPr marL="0" indent="0" eaLnBrk="1" hangingPunct="1">
              <a:buFont typeface="Wingdings" pitchFamily="2" charset="2"/>
              <a:buNone/>
              <a:defRPr/>
            </a:pPr>
            <a:r>
              <a:rPr lang="ru-RU" sz="2200" dirty="0" smtClean="0">
                <a:solidFill>
                  <a:schemeClr val="tx1"/>
                </a:solidFill>
                <a:latin typeface="Times New Roman" panose="02020603050405020304" pitchFamily="18" charset="0"/>
                <a:cs typeface="Times New Roman" panose="02020603050405020304" pitchFamily="18" charset="0"/>
              </a:rPr>
              <a:t>	поставили себе </a:t>
            </a:r>
            <a:r>
              <a:rPr lang="ru-RU" sz="2200" b="1" i="1" dirty="0" smtClean="0">
                <a:solidFill>
                  <a:srgbClr val="00B0F0"/>
                </a:solidFill>
                <a:latin typeface="Times New Roman" panose="02020603050405020304" pitchFamily="18" charset="0"/>
                <a:cs typeface="Times New Roman" panose="02020603050405020304" pitchFamily="18" charset="0"/>
              </a:rPr>
              <a:t>цель – </a:t>
            </a:r>
            <a:r>
              <a:rPr lang="ru-RU" sz="2200" i="1" dirty="0" smtClean="0">
                <a:solidFill>
                  <a:srgbClr val="00B0F0"/>
                </a:solidFill>
                <a:latin typeface="Times New Roman" panose="02020603050405020304" pitchFamily="18" charset="0"/>
                <a:cs typeface="Times New Roman" panose="02020603050405020304" pitchFamily="18" charset="0"/>
              </a:rPr>
              <a:t>проверить в полётных</a:t>
            </a:r>
          </a:p>
          <a:p>
            <a:pPr marL="0" indent="0" eaLnBrk="1" hangingPunct="1">
              <a:buFont typeface="Wingdings" pitchFamily="2" charset="2"/>
              <a:buNone/>
              <a:defRPr/>
            </a:pPr>
            <a:r>
              <a:rPr lang="ru-RU" sz="2200" i="1" dirty="0" smtClean="0">
                <a:solidFill>
                  <a:srgbClr val="00B0F0"/>
                </a:solidFill>
                <a:latin typeface="Times New Roman" panose="02020603050405020304" pitchFamily="18" charset="0"/>
                <a:cs typeface="Times New Roman" panose="02020603050405020304" pitchFamily="18" charset="0"/>
              </a:rPr>
              <a:t> 	условиях системы, обеспечивающие </a:t>
            </a:r>
          </a:p>
          <a:p>
            <a:pPr marL="0" indent="0" eaLnBrk="1" hangingPunct="1">
              <a:buFont typeface="Wingdings" pitchFamily="2" charset="2"/>
              <a:buNone/>
              <a:defRPr/>
            </a:pPr>
            <a:r>
              <a:rPr lang="ru-RU" sz="2200" i="1" dirty="0" smtClean="0">
                <a:solidFill>
                  <a:srgbClr val="00B0F0"/>
                </a:solidFill>
                <a:latin typeface="Times New Roman" panose="02020603050405020304" pitchFamily="18" charset="0"/>
                <a:cs typeface="Times New Roman" panose="02020603050405020304" pitchFamily="18" charset="0"/>
              </a:rPr>
              <a:t>	жизнедеятельность человека, а также</a:t>
            </a:r>
          </a:p>
          <a:p>
            <a:pPr marL="0" indent="0" eaLnBrk="1" hangingPunct="1">
              <a:buFont typeface="Wingdings" pitchFamily="2" charset="2"/>
              <a:buNone/>
              <a:defRPr/>
            </a:pPr>
            <a:r>
              <a:rPr lang="ru-RU" sz="2200" i="1" dirty="0" smtClean="0">
                <a:solidFill>
                  <a:srgbClr val="00B0F0"/>
                </a:solidFill>
                <a:latin typeface="Times New Roman" panose="02020603050405020304" pitchFamily="18" charset="0"/>
                <a:cs typeface="Times New Roman" panose="02020603050405020304" pitchFamily="18" charset="0"/>
              </a:rPr>
              <a:t> 	безопасность его полёта и возвращение </a:t>
            </a:r>
          </a:p>
          <a:p>
            <a:pPr marL="0" indent="0" eaLnBrk="1" hangingPunct="1">
              <a:buFont typeface="Wingdings" pitchFamily="2" charset="2"/>
              <a:buNone/>
              <a:defRPr/>
            </a:pPr>
            <a:r>
              <a:rPr lang="ru-RU" sz="2200" i="1" dirty="0" smtClean="0">
                <a:solidFill>
                  <a:srgbClr val="00B0F0"/>
                </a:solidFill>
                <a:latin typeface="Times New Roman" panose="02020603050405020304" pitchFamily="18" charset="0"/>
                <a:cs typeface="Times New Roman" panose="02020603050405020304" pitchFamily="18" charset="0"/>
              </a:rPr>
              <a:t>	Корабля на Землю.</a:t>
            </a:r>
          </a:p>
          <a:p>
            <a:pPr eaLnBrk="1" hangingPunct="1">
              <a:buFont typeface="Wingdings" pitchFamily="2" charset="2"/>
              <a:buNone/>
              <a:defRPr/>
            </a:pPr>
            <a:r>
              <a:rPr lang="ru-RU" sz="2500" dirty="0" smtClean="0">
                <a:solidFill>
                  <a:schemeClr val="tx1"/>
                </a:solidFill>
                <a:latin typeface="Arial" charset="0"/>
              </a:rPr>
              <a:t>	</a:t>
            </a:r>
          </a:p>
        </p:txBody>
      </p:sp>
      <p:pic>
        <p:nvPicPr>
          <p:cNvPr id="23556" name="Picture 5"/>
          <p:cNvPicPr>
            <a:picLocks noChangeAspect="1" noChangeArrowheads="1"/>
          </p:cNvPicPr>
          <p:nvPr/>
        </p:nvPicPr>
        <p:blipFill>
          <a:blip r:embed="rId2">
            <a:grayscl/>
            <a:extLst>
              <a:ext uri="{28A0092B-C50C-407E-A947-70E740481C1C}">
                <a14:useLocalDpi xmlns:a14="http://schemas.microsoft.com/office/drawing/2010/main" val="0"/>
              </a:ext>
            </a:extLst>
          </a:blip>
          <a:srcRect l="4584" t="7114" r="6552" b="7471"/>
          <a:stretch>
            <a:fillRect/>
          </a:stretch>
        </p:blipFill>
        <p:spPr bwMode="auto">
          <a:xfrm>
            <a:off x="899592" y="1412776"/>
            <a:ext cx="2836863" cy="240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7" name="Picture 8" descr="Белка и стрел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9482" y="4113213"/>
            <a:ext cx="2041994" cy="1908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296525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51520" y="301625"/>
            <a:ext cx="8432105" cy="1143000"/>
          </a:xfrm>
        </p:spPr>
        <p:txBody>
          <a:bodyPr>
            <a:noAutofit/>
          </a:bodyPr>
          <a:lstStyle/>
          <a:p>
            <a:pPr algn="ctr" eaLnBrk="1" hangingPunct="1"/>
            <a:r>
              <a:rPr lang="ru-RU" sz="4400" b="0" dirty="0" smtClean="0">
                <a:latin typeface="Arial" pitchFamily="34" charset="0"/>
                <a:cs typeface="Arial" pitchFamily="34" charset="0"/>
              </a:rPr>
              <a:t>Третий</a:t>
            </a:r>
            <a:r>
              <a:rPr lang="ru-RU" sz="4000" b="0" dirty="0" smtClean="0">
                <a:latin typeface="Arial" pitchFamily="34" charset="0"/>
                <a:cs typeface="Arial" pitchFamily="34" charset="0"/>
              </a:rPr>
              <a:t> </a:t>
            </a:r>
            <a:r>
              <a:rPr lang="ru-RU" sz="4400" b="0" dirty="0" smtClean="0">
                <a:latin typeface="Arial" pitchFamily="34" charset="0"/>
                <a:cs typeface="Arial" pitchFamily="34" charset="0"/>
              </a:rPr>
              <a:t>корабль-спутник, </a:t>
            </a:r>
            <a:br>
              <a:rPr lang="ru-RU" sz="4400" b="0" dirty="0" smtClean="0">
                <a:latin typeface="Arial" pitchFamily="34" charset="0"/>
                <a:cs typeface="Arial" pitchFamily="34" charset="0"/>
              </a:rPr>
            </a:br>
            <a:r>
              <a:rPr lang="ru-RU" sz="4400" b="0" dirty="0" smtClean="0">
                <a:latin typeface="Arial" pitchFamily="34" charset="0"/>
                <a:cs typeface="Arial" pitchFamily="34" charset="0"/>
              </a:rPr>
              <a:t>1 декабря 1960 года</a:t>
            </a:r>
          </a:p>
        </p:txBody>
      </p:sp>
      <p:pic>
        <p:nvPicPr>
          <p:cNvPr id="23556" name="Picture 7" descr="b9d9cf07158f"/>
          <p:cNvPicPr>
            <a:picLocks noGrp="1" noChangeAspect="1" noChangeArrowheads="1"/>
          </p:cNvPicPr>
          <p:nvPr>
            <p:ph sz="half" idx="1"/>
          </p:nvPr>
        </p:nvPicPr>
        <p:blipFill>
          <a:blip r:embed="rId3"/>
          <a:srcRect l="17029" r="16585" b="5376"/>
          <a:stretch>
            <a:fillRect/>
          </a:stretch>
        </p:blipFill>
        <p:spPr>
          <a:xfrm>
            <a:off x="211138" y="2349500"/>
            <a:ext cx="2592387" cy="3743325"/>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5"/>
          <p:cNvSpPr>
            <a:spLocks noGrp="1" noChangeArrowheads="1"/>
          </p:cNvSpPr>
          <p:nvPr>
            <p:ph type="body" sz="half" idx="2"/>
          </p:nvPr>
        </p:nvSpPr>
        <p:spPr>
          <a:xfrm>
            <a:off x="5102225" y="1773238"/>
            <a:ext cx="3862263" cy="4608512"/>
          </a:xfrm>
        </p:spPr>
        <p:txBody>
          <a:bodyPr anchor="ctr">
            <a:normAutofit fontScale="92500"/>
          </a:bodyPr>
          <a:lstStyle/>
          <a:p>
            <a:pPr algn="just" eaLnBrk="1" hangingPunct="1">
              <a:buFont typeface="Wingdings" pitchFamily="2" charset="2"/>
              <a:buNone/>
              <a:defRPr/>
            </a:pPr>
            <a:r>
              <a:rPr lang="ru-RU" sz="2500" dirty="0" smtClean="0">
                <a:solidFill>
                  <a:schemeClr val="tx1"/>
                </a:solidFill>
              </a:rPr>
              <a:t>	</a:t>
            </a:r>
            <a:r>
              <a:rPr lang="ru-RU" sz="2000" dirty="0" smtClean="0">
                <a:solidFill>
                  <a:schemeClr val="tx1"/>
                </a:solidFill>
                <a:latin typeface="Times New Roman" panose="02020603050405020304" pitchFamily="18" charset="0"/>
                <a:cs typeface="Times New Roman" panose="02020603050405020304" pitchFamily="18" charset="0"/>
              </a:rPr>
              <a:t>Третий корабль-спутник с пассажирами – дворняжками Пчёлкой и Мушкой, </a:t>
            </a:r>
            <a:r>
              <a:rPr lang="ru-RU" sz="2000" i="1" dirty="0" smtClean="0">
                <a:solidFill>
                  <a:schemeClr val="tx1"/>
                </a:solidFill>
                <a:latin typeface="Times New Roman" panose="02020603050405020304" pitchFamily="18" charset="0"/>
                <a:cs typeface="Times New Roman" panose="02020603050405020304" pitchFamily="18" charset="0"/>
              </a:rPr>
              <a:t>не вернулся </a:t>
            </a:r>
            <a:r>
              <a:rPr lang="ru-RU" sz="2000" dirty="0" smtClean="0">
                <a:solidFill>
                  <a:schemeClr val="tx1"/>
                </a:solidFill>
                <a:latin typeface="Times New Roman" panose="02020603050405020304" pitchFamily="18" charset="0"/>
                <a:cs typeface="Times New Roman" panose="02020603050405020304" pitchFamily="18" charset="0"/>
              </a:rPr>
              <a:t>на Землю. Снижаясь по очень крутой траектории, корабль сгорел при входе в плотные слои атмосферы. </a:t>
            </a:r>
            <a:r>
              <a:rPr lang="ru-RU" sz="2000" i="1" dirty="0" smtClean="0">
                <a:solidFill>
                  <a:srgbClr val="FFFF00"/>
                </a:solidFill>
                <a:latin typeface="Times New Roman" panose="02020603050405020304" pitchFamily="18" charset="0"/>
                <a:cs typeface="Times New Roman" panose="02020603050405020304" pitchFamily="18" charset="0"/>
              </a:rPr>
              <a:t>Корабль-спутник шёл по орбите, которая отрабатывалась для полёта человека. </a:t>
            </a:r>
            <a:r>
              <a:rPr lang="ru-RU" sz="2000" dirty="0" smtClean="0">
                <a:solidFill>
                  <a:schemeClr val="tx1"/>
                </a:solidFill>
                <a:latin typeface="Times New Roman" panose="02020603050405020304" pitchFamily="18" charset="0"/>
                <a:cs typeface="Times New Roman" panose="02020603050405020304" pitchFamily="18" charset="0"/>
              </a:rPr>
              <a:t>Главного конструктора навестили лётчики и поддержали его. Юрий Гагарин сказал: </a:t>
            </a:r>
            <a:r>
              <a:rPr lang="ru-RU" sz="2000" i="1" dirty="0" smtClean="0">
                <a:solidFill>
                  <a:srgbClr val="00B0F0"/>
                </a:solidFill>
                <a:latin typeface="Times New Roman" panose="02020603050405020304" pitchFamily="18" charset="0"/>
                <a:cs typeface="Times New Roman" panose="02020603050405020304" pitchFamily="18" charset="0"/>
              </a:rPr>
              <a:t>«Откажут автоматы, перейдём на ручное управление». </a:t>
            </a:r>
            <a:endParaRPr lang="ru-RU" sz="1800" i="1" dirty="0" smtClean="0">
              <a:solidFill>
                <a:srgbClr val="00B0F0"/>
              </a:solidFill>
              <a:latin typeface="Times New Roman" panose="02020603050405020304" pitchFamily="18" charset="0"/>
              <a:cs typeface="Times New Roman" panose="02020603050405020304" pitchFamily="18" charset="0"/>
            </a:endParaRPr>
          </a:p>
        </p:txBody>
      </p:sp>
      <p:pic>
        <p:nvPicPr>
          <p:cNvPr id="23557" name="Picture 8" descr="703a5cb19c3d"/>
          <p:cNvPicPr>
            <a:picLocks noChangeAspect="1" noChangeArrowheads="1"/>
          </p:cNvPicPr>
          <p:nvPr/>
        </p:nvPicPr>
        <p:blipFill>
          <a:blip r:embed="rId4"/>
          <a:srcRect l="11772" r="11772" b="11403"/>
          <a:stretch>
            <a:fillRect/>
          </a:stretch>
        </p:blipFill>
        <p:spPr bwMode="auto">
          <a:xfrm>
            <a:off x="2771775" y="2349500"/>
            <a:ext cx="2520950" cy="37433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3036289"/>
      </p:ext>
    </p:extLst>
  </p:cSld>
  <p:clrMapOvr>
    <a:masterClrMapping/>
  </p:clrMapOvr>
  <p:transition advTm="2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79512" y="301625"/>
            <a:ext cx="8784976" cy="1143000"/>
          </a:xfrm>
        </p:spPr>
        <p:txBody>
          <a:bodyPr anchor="t">
            <a:noAutofit/>
          </a:bodyPr>
          <a:lstStyle/>
          <a:p>
            <a:pPr algn="ctr"/>
            <a:r>
              <a:rPr lang="ru-RU" sz="4400" b="0" dirty="0" smtClean="0">
                <a:latin typeface="Arial" pitchFamily="34" charset="0"/>
                <a:cs typeface="Arial" pitchFamily="34" charset="0"/>
              </a:rPr>
              <a:t>Четвёртый</a:t>
            </a:r>
            <a:r>
              <a:rPr lang="ru-RU" sz="4000" b="0" dirty="0" smtClean="0">
                <a:latin typeface="Arial" pitchFamily="34" charset="0"/>
                <a:cs typeface="Arial" pitchFamily="34" charset="0"/>
              </a:rPr>
              <a:t> </a:t>
            </a:r>
            <a:r>
              <a:rPr lang="ru-RU" sz="4000" b="0" dirty="0">
                <a:latin typeface="Arial" pitchFamily="34" charset="0"/>
                <a:cs typeface="Arial" pitchFamily="34" charset="0"/>
              </a:rPr>
              <a:t>и </a:t>
            </a:r>
            <a:r>
              <a:rPr lang="ru-RU" sz="4000" b="0" dirty="0" smtClean="0">
                <a:latin typeface="Arial" pitchFamily="34" charset="0"/>
                <a:cs typeface="Arial" pitchFamily="34" charset="0"/>
              </a:rPr>
              <a:t>пятый </a:t>
            </a:r>
            <a:r>
              <a:rPr lang="ru-RU" sz="4400" b="0" dirty="0" smtClean="0">
                <a:latin typeface="Arial" pitchFamily="34" charset="0"/>
                <a:cs typeface="Arial" pitchFamily="34" charset="0"/>
              </a:rPr>
              <a:t>корабли-спутники </a:t>
            </a:r>
            <a:br>
              <a:rPr lang="ru-RU" sz="4400" b="0" dirty="0" smtClean="0">
                <a:latin typeface="Arial" pitchFamily="34" charset="0"/>
                <a:cs typeface="Arial" pitchFamily="34" charset="0"/>
              </a:rPr>
            </a:br>
            <a:endParaRPr lang="ru-RU" sz="4400" b="0" dirty="0" smtClean="0">
              <a:latin typeface="Arial" pitchFamily="34" charset="0"/>
              <a:cs typeface="Arial" pitchFamily="34" charset="0"/>
            </a:endParaRPr>
          </a:p>
        </p:txBody>
      </p:sp>
      <p:pic>
        <p:nvPicPr>
          <p:cNvPr id="24580" name="Picture 7" descr="620e8c4479a0"/>
          <p:cNvPicPr>
            <a:picLocks noGrp="1" noChangeAspect="1" noChangeArrowheads="1"/>
          </p:cNvPicPr>
          <p:nvPr>
            <p:ph sz="half" idx="1"/>
          </p:nvPr>
        </p:nvPicPr>
        <p:blipFill>
          <a:blip r:embed="rId3"/>
          <a:srcRect b="5054"/>
          <a:stretch>
            <a:fillRect/>
          </a:stretch>
        </p:blipFill>
        <p:spPr>
          <a:xfrm>
            <a:off x="467544" y="1916832"/>
            <a:ext cx="2952750" cy="4032250"/>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5"/>
          <p:cNvSpPr>
            <a:spLocks noGrp="1" noChangeArrowheads="1"/>
          </p:cNvSpPr>
          <p:nvPr>
            <p:ph type="body" sz="half" idx="2"/>
          </p:nvPr>
        </p:nvSpPr>
        <p:spPr>
          <a:xfrm>
            <a:off x="3059832" y="1484784"/>
            <a:ext cx="5687888" cy="5184576"/>
          </a:xfrm>
        </p:spPr>
        <p:txBody>
          <a:bodyPr anchor="ctr">
            <a:normAutofit/>
          </a:bodyPr>
          <a:lstStyle/>
          <a:p>
            <a:pPr lvl="1" algn="just">
              <a:buNone/>
            </a:pPr>
            <a:r>
              <a:rPr lang="ru-RU" sz="2400" dirty="0" smtClean="0">
                <a:latin typeface="Arial" charset="0"/>
              </a:rPr>
              <a:t> 	</a:t>
            </a:r>
            <a:r>
              <a:rPr lang="ru-RU" dirty="0">
                <a:latin typeface="Times New Roman" panose="02020603050405020304" pitchFamily="18" charset="0"/>
                <a:cs typeface="Times New Roman" panose="02020603050405020304" pitchFamily="18" charset="0"/>
              </a:rPr>
              <a:t> 9 марта 1961 </a:t>
            </a:r>
            <a:r>
              <a:rPr lang="ru-RU" dirty="0" smtClean="0">
                <a:latin typeface="Times New Roman" pitchFamily="18" charset="0"/>
                <a:cs typeface="Times New Roman" pitchFamily="18" charset="0"/>
              </a:rPr>
              <a:t>года состоялся </a:t>
            </a:r>
            <a:r>
              <a:rPr lang="ru-RU" dirty="0" smtClean="0">
                <a:latin typeface="Times New Roman" pitchFamily="18" charset="0"/>
                <a:cs typeface="Times New Roman" pitchFamily="18" charset="0"/>
              </a:rPr>
              <a:t>первый запуск модифицированного корабля ЗКА, разрабатываемого уже для полёта человека</a:t>
            </a:r>
            <a:r>
              <a:rPr lang="ru-RU" b="1" i="1" dirty="0" smtClean="0">
                <a:solidFill>
                  <a:schemeClr val="accent4">
                    <a:lumMod val="40000"/>
                    <a:lumOff val="60000"/>
                  </a:schemeClr>
                </a:solidFill>
                <a:latin typeface="Times New Roman" pitchFamily="18" charset="0"/>
                <a:cs typeface="Times New Roman" pitchFamily="18" charset="0"/>
              </a:rPr>
              <a:t>.</a:t>
            </a:r>
            <a:r>
              <a:rPr lang="ru-RU" dirty="0" smtClean="0">
                <a:latin typeface="Times New Roman" pitchFamily="18" charset="0"/>
                <a:cs typeface="Times New Roman" pitchFamily="18" charset="0"/>
              </a:rPr>
              <a:t> На его борту находился манекен человека («Иван Иванович»), собака Чернушка и другие подопытные животные. Программа полёта была полностью выполнена. Аппарат благополучно приземлился. </a:t>
            </a:r>
          </a:p>
          <a:p>
            <a:pPr lvl="1" algn="just">
              <a:buNone/>
            </a:pPr>
            <a:r>
              <a:rPr lang="ru-RU" dirty="0" smtClean="0">
                <a:latin typeface="Times New Roman" pitchFamily="18" charset="0"/>
                <a:cs typeface="Times New Roman" pitchFamily="18" charset="0"/>
              </a:rPr>
              <a:t>   25 </a:t>
            </a:r>
            <a:r>
              <a:rPr lang="ru-RU" dirty="0">
                <a:latin typeface="Times New Roman" pitchFamily="18" charset="0"/>
                <a:cs typeface="Times New Roman" pitchFamily="18" charset="0"/>
              </a:rPr>
              <a:t>марта 1961 </a:t>
            </a:r>
            <a:r>
              <a:rPr lang="ru-RU" dirty="0" smtClean="0">
                <a:latin typeface="Times New Roman" pitchFamily="18" charset="0"/>
                <a:cs typeface="Times New Roman" pitchFamily="18" charset="0"/>
              </a:rPr>
              <a:t>года был </a:t>
            </a:r>
            <a:r>
              <a:rPr lang="ru-RU" dirty="0">
                <a:latin typeface="Times New Roman" pitchFamily="18" charset="0"/>
                <a:cs typeface="Times New Roman" pitchFamily="18" charset="0"/>
              </a:rPr>
              <a:t>выполнен ещё один запуск корабля ЗКА с аналогичной программой </a:t>
            </a:r>
            <a:r>
              <a:rPr lang="ru-RU" dirty="0" smtClean="0">
                <a:latin typeface="Times New Roman" pitchFamily="18" charset="0"/>
                <a:cs typeface="Times New Roman" pitchFamily="18" charset="0"/>
              </a:rPr>
              <a:t>полёта. </a:t>
            </a:r>
            <a:r>
              <a:rPr lang="ru-RU" i="1" dirty="0">
                <a:solidFill>
                  <a:srgbClr val="00B0F0"/>
                </a:solidFill>
                <a:latin typeface="Times New Roman" pitchFamily="18" charset="0"/>
                <a:cs typeface="Times New Roman" pitchFamily="18" charset="0"/>
              </a:rPr>
              <a:t>Запуск стал завершающей проверкой космического корабля перед полётом человека.</a:t>
            </a:r>
          </a:p>
          <a:p>
            <a:pPr lvl="1" algn="just">
              <a:buNone/>
            </a:pPr>
            <a:r>
              <a:rPr lang="ru-RU" dirty="0" smtClean="0">
                <a:latin typeface="Times New Roman" pitchFamily="18" charset="0"/>
                <a:cs typeface="Times New Roman" pitchFamily="18" charset="0"/>
              </a:rPr>
              <a:t> </a:t>
            </a:r>
          </a:p>
        </p:txBody>
      </p:sp>
    </p:spTree>
    <p:extLst>
      <p:ext uri="{BB962C8B-B14F-4D97-AF65-F5344CB8AC3E}">
        <p14:creationId xmlns:p14="http://schemas.microsoft.com/office/powerpoint/2010/main" val="310722350"/>
      </p:ext>
    </p:extLst>
  </p:cSld>
  <p:clrMapOvr>
    <a:masterClrMapping/>
  </p:clrMapOvr>
  <p:transition advTm="2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1830388" y="301625"/>
            <a:ext cx="7313612" cy="1143000"/>
          </a:xfrm>
        </p:spPr>
        <p:txBody>
          <a:bodyPr>
            <a:normAutofit fontScale="90000"/>
          </a:bodyPr>
          <a:lstStyle/>
          <a:p>
            <a:pPr algn="ctr" eaLnBrk="1" hangingPunct="1"/>
            <a:r>
              <a:rPr lang="ru-RU" smtClean="0"/>
              <a:t>Решение Государственной комиссии</a:t>
            </a:r>
          </a:p>
        </p:txBody>
      </p:sp>
      <p:sp>
        <p:nvSpPr>
          <p:cNvPr id="27651" name="Rectangle 3"/>
          <p:cNvSpPr>
            <a:spLocks noGrp="1" noChangeArrowheads="1"/>
          </p:cNvSpPr>
          <p:nvPr>
            <p:ph type="body" sz="half" idx="4294967295"/>
          </p:nvPr>
        </p:nvSpPr>
        <p:spPr>
          <a:xfrm>
            <a:off x="4211960" y="1830266"/>
            <a:ext cx="4536504" cy="3978051"/>
          </a:xfrm>
          <a:noFill/>
        </p:spPr>
        <p:txBody>
          <a:bodyPr anchor="ctr" anchorCtr="1"/>
          <a:lstStyle/>
          <a:p>
            <a:pPr algn="just" eaLnBrk="1" hangingPunct="1">
              <a:buFont typeface="Wingdings" pitchFamily="2" charset="2"/>
              <a:buNone/>
            </a:pPr>
            <a:r>
              <a:rPr lang="ru-RU" sz="2000" dirty="0" smtClean="0">
                <a:solidFill>
                  <a:schemeClr val="tx1"/>
                </a:solidFill>
                <a:latin typeface="Arial" charset="0"/>
              </a:rPr>
              <a:t>	</a:t>
            </a:r>
            <a:r>
              <a:rPr lang="ru-RU" sz="2000" b="1" dirty="0" smtClean="0">
                <a:solidFill>
                  <a:srgbClr val="FFFF00"/>
                </a:solidFill>
                <a:latin typeface="Times New Roman" panose="02020603050405020304" pitchFamily="18" charset="0"/>
                <a:cs typeface="Times New Roman" panose="02020603050405020304" pitchFamily="18" charset="0"/>
              </a:rPr>
              <a:t>Первым полетит </a:t>
            </a:r>
            <a:r>
              <a:rPr lang="ru-RU" sz="2000" b="1" dirty="0" smtClean="0">
                <a:solidFill>
                  <a:srgbClr val="FFFF00"/>
                </a:solidFill>
                <a:latin typeface="Times New Roman" panose="02020603050405020304" pitchFamily="18" charset="0"/>
                <a:cs typeface="Times New Roman" panose="02020603050405020304" pitchFamily="18" charset="0"/>
              </a:rPr>
              <a:t> Ю.А</a:t>
            </a:r>
            <a:r>
              <a:rPr lang="ru-RU" sz="2000" b="1" dirty="0" smtClean="0">
                <a:solidFill>
                  <a:srgbClr val="FFFF00"/>
                </a:solidFill>
                <a:latin typeface="Times New Roman" panose="02020603050405020304" pitchFamily="18" charset="0"/>
                <a:cs typeface="Times New Roman" panose="02020603050405020304" pitchFamily="18" charset="0"/>
              </a:rPr>
              <a:t>. Гагарин.</a:t>
            </a:r>
          </a:p>
          <a:p>
            <a:pPr algn="just" eaLnBrk="1" hangingPunct="1">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	Дублёр Г.С. Титов.</a:t>
            </a:r>
          </a:p>
          <a:p>
            <a:pPr algn="just" eaLnBrk="1" hangingPunct="1">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	Королёв </a:t>
            </a:r>
            <a:r>
              <a:rPr lang="ru-RU" sz="2000" dirty="0" smtClean="0">
                <a:solidFill>
                  <a:schemeClr val="tx1"/>
                </a:solidFill>
                <a:latin typeface="Times New Roman" panose="02020603050405020304" pitchFamily="18" charset="0"/>
                <a:cs typeface="Times New Roman" panose="02020603050405020304" pitchFamily="18" charset="0"/>
              </a:rPr>
              <a:t>С.П. выбрал </a:t>
            </a:r>
            <a:r>
              <a:rPr lang="ru-RU" sz="2000" dirty="0" smtClean="0">
                <a:solidFill>
                  <a:schemeClr val="tx1"/>
                </a:solidFill>
                <a:latin typeface="Times New Roman" panose="02020603050405020304" pitchFamily="18" charset="0"/>
                <a:cs typeface="Times New Roman" panose="02020603050405020304" pitchFamily="18" charset="0"/>
              </a:rPr>
              <a:t>Гагарина за честность и правдивость, убедил в этом комиссию. Глава государства Н. С. Хрущёв утвердил его кандидатуру.</a:t>
            </a:r>
          </a:p>
        </p:txBody>
      </p:sp>
      <p:pic>
        <p:nvPicPr>
          <p:cNvPr id="2765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792288"/>
            <a:ext cx="2959100" cy="419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8915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ctr" eaLnBrk="1" hangingPunct="1"/>
            <a:r>
              <a:rPr lang="ru-RU" dirty="0" smtClean="0"/>
              <a:t>Сообщение </a:t>
            </a:r>
            <a:r>
              <a:rPr lang="ru-RU" dirty="0" smtClean="0"/>
              <a:t>ТАСС</a:t>
            </a:r>
            <a:endParaRPr lang="ru-RU" dirty="0" smtClean="0"/>
          </a:p>
        </p:txBody>
      </p:sp>
      <p:sp>
        <p:nvSpPr>
          <p:cNvPr id="28675" name="Rectangle 3"/>
          <p:cNvSpPr>
            <a:spLocks noGrp="1" noChangeArrowheads="1"/>
          </p:cNvSpPr>
          <p:nvPr>
            <p:ph type="body" sz="half" idx="2"/>
          </p:nvPr>
        </p:nvSpPr>
        <p:spPr>
          <a:xfrm>
            <a:off x="3635375" y="2068661"/>
            <a:ext cx="5048250" cy="4384675"/>
          </a:xfrm>
        </p:spPr>
        <p:txBody>
          <a:bodyPr>
            <a:normAutofit fontScale="77500" lnSpcReduction="20000"/>
          </a:bodyPr>
          <a:lstStyle/>
          <a:p>
            <a:pPr marL="0" indent="0" algn="just" eaLnBrk="1" hangingPunct="1">
              <a:buFont typeface="Wingdings" pitchFamily="2" charset="2"/>
              <a:buNone/>
              <a:defRPr/>
            </a:pPr>
            <a:r>
              <a:rPr lang="ru-RU" sz="2600" dirty="0" smtClean="0">
                <a:solidFill>
                  <a:srgbClr val="FFFF00"/>
                </a:solidFill>
                <a:latin typeface="Times New Roman" panose="02020603050405020304" pitchFamily="18" charset="0"/>
                <a:cs typeface="Times New Roman" panose="02020603050405020304" pitchFamily="18" charset="0"/>
              </a:rPr>
              <a:t>«</a:t>
            </a:r>
            <a:r>
              <a:rPr lang="ru-RU" sz="2600" b="1" dirty="0" smtClean="0">
                <a:solidFill>
                  <a:srgbClr val="FFFF00"/>
                </a:solidFill>
                <a:latin typeface="Times New Roman" panose="02020603050405020304" pitchFamily="18" charset="0"/>
                <a:cs typeface="Times New Roman" panose="02020603050405020304" pitchFamily="18" charset="0"/>
              </a:rPr>
              <a:t>12 апреля 1961 года в Советском Союзе выведен на орбиту вокруг Земли первый в мире космический корабль-спутник «Восток» с человеком на борту…»</a:t>
            </a:r>
            <a:r>
              <a:rPr lang="ru-RU" sz="2600" b="1" dirty="0" smtClean="0">
                <a:solidFill>
                  <a:schemeClr val="tx1"/>
                </a:solidFill>
                <a:latin typeface="Times New Roman" panose="02020603050405020304" pitchFamily="18" charset="0"/>
                <a:cs typeface="Times New Roman" panose="02020603050405020304" pitchFamily="18" charset="0"/>
              </a:rPr>
              <a:t> </a:t>
            </a:r>
            <a:r>
              <a:rPr lang="ru-RU" sz="2600" dirty="0" smtClean="0">
                <a:solidFill>
                  <a:schemeClr val="tx1"/>
                </a:solidFill>
                <a:latin typeface="Times New Roman" panose="02020603050405020304" pitchFamily="18" charset="0"/>
                <a:cs typeface="Times New Roman" panose="02020603050405020304" pitchFamily="18" charset="0"/>
              </a:rPr>
              <a:t>Триумфальный полёт Ю. Гагарина начался в 9 часов 7 минут и в 10 часов 55 минут по московскому времени завершился.</a:t>
            </a:r>
          </a:p>
          <a:p>
            <a:pPr marL="0" indent="0" algn="just" eaLnBrk="1" hangingPunct="1">
              <a:buFont typeface="Wingdings" pitchFamily="2" charset="2"/>
              <a:buNone/>
              <a:defRPr/>
            </a:pPr>
            <a:r>
              <a:rPr lang="ru-RU" sz="2600" dirty="0" smtClean="0">
                <a:solidFill>
                  <a:schemeClr val="tx1"/>
                </a:solidFill>
                <a:latin typeface="Times New Roman" panose="02020603050405020304" pitchFamily="18" charset="0"/>
                <a:cs typeface="Times New Roman" panose="02020603050405020304" pitchFamily="18" charset="0"/>
              </a:rPr>
              <a:t>Руководитель стартовой команды Кириллов отдаёт последние команды:</a:t>
            </a:r>
          </a:p>
          <a:p>
            <a:pPr marL="0" indent="0">
              <a:buNone/>
              <a:defRPr/>
            </a:pPr>
            <a:r>
              <a:rPr lang="ru-RU" dirty="0" smtClean="0"/>
              <a:t>– </a:t>
            </a:r>
            <a:r>
              <a:rPr lang="ru-RU" sz="2600" dirty="0" smtClean="0">
                <a:solidFill>
                  <a:schemeClr val="tx1"/>
                </a:solidFill>
                <a:latin typeface="Times New Roman" panose="02020603050405020304" pitchFamily="18" charset="0"/>
                <a:cs typeface="Times New Roman" panose="02020603050405020304" pitchFamily="18" charset="0"/>
              </a:rPr>
              <a:t>Продувка. Протяжка</a:t>
            </a:r>
            <a:r>
              <a:rPr lang="ru-RU" sz="2600" dirty="0" smtClean="0">
                <a:solidFill>
                  <a:schemeClr val="tx1"/>
                </a:solidFill>
                <a:latin typeface="Times New Roman" panose="02020603050405020304" pitchFamily="18" charset="0"/>
                <a:cs typeface="Times New Roman" panose="02020603050405020304" pitchFamily="18" charset="0"/>
              </a:rPr>
              <a:t>. </a:t>
            </a:r>
            <a:endParaRPr lang="ru-RU" sz="2600" dirty="0" smtClean="0">
              <a:solidFill>
                <a:schemeClr val="tx1"/>
              </a:solidFill>
              <a:latin typeface="Times New Roman" panose="02020603050405020304" pitchFamily="18" charset="0"/>
              <a:cs typeface="Times New Roman" panose="02020603050405020304" pitchFamily="18" charset="0"/>
            </a:endParaRPr>
          </a:p>
          <a:p>
            <a:pPr marL="0" indent="0">
              <a:buNone/>
              <a:defRPr/>
            </a:pPr>
            <a:r>
              <a:rPr lang="ru-RU" dirty="0" smtClean="0"/>
              <a:t>– </a:t>
            </a:r>
            <a:r>
              <a:rPr lang="ru-RU" sz="2600" dirty="0" smtClean="0">
                <a:solidFill>
                  <a:schemeClr val="tx1"/>
                </a:solidFill>
                <a:latin typeface="Times New Roman" panose="02020603050405020304" pitchFamily="18" charset="0"/>
                <a:cs typeface="Times New Roman" panose="02020603050405020304" pitchFamily="18" charset="0"/>
              </a:rPr>
              <a:t>Ключ </a:t>
            </a:r>
            <a:r>
              <a:rPr lang="ru-RU" sz="2600" dirty="0" smtClean="0">
                <a:solidFill>
                  <a:schemeClr val="tx1"/>
                </a:solidFill>
                <a:latin typeface="Times New Roman" panose="02020603050405020304" pitchFamily="18" charset="0"/>
                <a:cs typeface="Times New Roman" panose="02020603050405020304" pitchFamily="18" charset="0"/>
              </a:rPr>
              <a:t>на старт!</a:t>
            </a:r>
          </a:p>
          <a:p>
            <a:pPr marL="0" indent="0">
              <a:buNone/>
              <a:defRPr/>
            </a:pPr>
            <a:r>
              <a:rPr lang="ru-RU" dirty="0" smtClean="0"/>
              <a:t>– </a:t>
            </a:r>
            <a:r>
              <a:rPr lang="ru-RU" sz="2600" dirty="0" smtClean="0">
                <a:solidFill>
                  <a:schemeClr val="tx1"/>
                </a:solidFill>
                <a:latin typeface="Times New Roman" panose="02020603050405020304" pitchFamily="18" charset="0"/>
                <a:cs typeface="Times New Roman" panose="02020603050405020304" pitchFamily="18" charset="0"/>
              </a:rPr>
              <a:t>Подъём</a:t>
            </a:r>
            <a:r>
              <a:rPr lang="ru-RU" sz="2600" dirty="0" smtClean="0">
                <a:solidFill>
                  <a:schemeClr val="tx1"/>
                </a:solidFill>
                <a:latin typeface="Times New Roman" panose="02020603050405020304" pitchFamily="18" charset="0"/>
                <a:cs typeface="Times New Roman" panose="02020603050405020304" pitchFamily="18" charset="0"/>
              </a:rPr>
              <a:t>!</a:t>
            </a:r>
          </a:p>
          <a:p>
            <a:pPr marL="0" indent="0" algn="just" eaLnBrk="1" hangingPunct="1">
              <a:buFont typeface="Wingdings" pitchFamily="2" charset="2"/>
              <a:buNone/>
              <a:defRPr/>
            </a:pPr>
            <a:r>
              <a:rPr lang="ru-RU" sz="2600" dirty="0" smtClean="0">
                <a:solidFill>
                  <a:schemeClr val="tx1"/>
                </a:solidFill>
                <a:latin typeface="Times New Roman" panose="02020603050405020304" pitchFamily="18" charset="0"/>
                <a:cs typeface="Times New Roman" panose="02020603050405020304" pitchFamily="18" charset="0"/>
              </a:rPr>
              <a:t>Гагарин. </a:t>
            </a:r>
            <a:r>
              <a:rPr lang="ru-RU" sz="2600" b="1" dirty="0" smtClean="0">
                <a:solidFill>
                  <a:srgbClr val="FFFF00"/>
                </a:solidFill>
                <a:latin typeface="Times New Roman" panose="02020603050405020304" pitchFamily="18" charset="0"/>
                <a:cs typeface="Times New Roman" panose="02020603050405020304" pitchFamily="18" charset="0"/>
              </a:rPr>
              <a:t>По-е-ха-ли</a:t>
            </a:r>
            <a:r>
              <a:rPr lang="ru-RU" sz="2600" dirty="0" smtClean="0">
                <a:solidFill>
                  <a:srgbClr val="FFFF00"/>
                </a:solidFill>
                <a:latin typeface="Times New Roman" panose="02020603050405020304" pitchFamily="18" charset="0"/>
                <a:cs typeface="Times New Roman" panose="02020603050405020304" pitchFamily="18" charset="0"/>
              </a:rPr>
              <a:t>! </a:t>
            </a:r>
            <a:r>
              <a:rPr lang="ru-RU" sz="2600" dirty="0" smtClean="0">
                <a:solidFill>
                  <a:schemeClr val="tx1"/>
                </a:solidFill>
                <a:latin typeface="Times New Roman" panose="02020603050405020304" pitchFamily="18" charset="0"/>
                <a:cs typeface="Times New Roman" panose="02020603050405020304" pitchFamily="18" charset="0"/>
              </a:rPr>
              <a:t>Всё проходит нормально. Самочувствие хорошее, настроение бодрое. Всё нормально.</a:t>
            </a:r>
          </a:p>
          <a:p>
            <a:pPr marL="0" indent="0" eaLnBrk="1" hangingPunct="1">
              <a:buFont typeface="Wingdings" pitchFamily="2" charset="2"/>
              <a:buNone/>
              <a:defRPr/>
            </a:pPr>
            <a:r>
              <a:rPr lang="ru-RU" sz="2000" dirty="0" smtClean="0"/>
              <a:t> </a:t>
            </a:r>
          </a:p>
          <a:p>
            <a:pPr eaLnBrk="1" hangingPunct="1">
              <a:lnSpc>
                <a:spcPct val="90000"/>
              </a:lnSpc>
              <a:buFont typeface="Wingdings" pitchFamily="2" charset="2"/>
              <a:buNone/>
              <a:defRPr/>
            </a:pPr>
            <a:endParaRPr lang="ru-RU" sz="2000" dirty="0" smtClean="0">
              <a:latin typeface="Arial" charset="0"/>
            </a:endParaRPr>
          </a:p>
        </p:txBody>
      </p:sp>
      <p:pic>
        <p:nvPicPr>
          <p:cNvPr id="27652" name="Picture 10" descr="29"/>
          <p:cNvPicPr>
            <a:picLocks noGrp="1" noChangeAspect="1" noChangeArrowheads="1"/>
          </p:cNvPicPr>
          <p:nvPr>
            <p:ph sz="half" idx="1"/>
          </p:nvPr>
        </p:nvPicPr>
        <p:blipFill rotWithShape="1">
          <a:blip r:embed="rId3"/>
          <a:srcRect l="66546" t="2925" r="2272" b="1505"/>
          <a:stretch/>
        </p:blipFill>
        <p:spPr>
          <a:xfrm>
            <a:off x="684213" y="2060575"/>
            <a:ext cx="2444750" cy="3924300"/>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5721535"/>
      </p:ext>
    </p:extLst>
  </p:cSld>
  <p:clrMapOvr>
    <a:masterClrMapping/>
  </p:clrMapOvr>
  <p:transition advTm="20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ctr" eaLnBrk="1" hangingPunct="1"/>
            <a:r>
              <a:rPr lang="ru-RU" smtClean="0"/>
              <a:t>Приземление </a:t>
            </a:r>
          </a:p>
        </p:txBody>
      </p:sp>
      <p:sp>
        <p:nvSpPr>
          <p:cNvPr id="32771" name="Rectangle 3"/>
          <p:cNvSpPr>
            <a:spLocks noGrp="1" noChangeArrowheads="1"/>
          </p:cNvSpPr>
          <p:nvPr>
            <p:ph type="body" sz="half" idx="2"/>
          </p:nvPr>
        </p:nvSpPr>
        <p:spPr>
          <a:xfrm>
            <a:off x="539552" y="1827213"/>
            <a:ext cx="8144073" cy="4114800"/>
          </a:xfrm>
        </p:spPr>
        <p:txBody>
          <a:bodyPr anchor="ctr">
            <a:normAutofit/>
          </a:bodyPr>
          <a:lstStyle/>
          <a:p>
            <a:pPr algn="just" eaLnBrk="1" hangingPunct="1">
              <a:buFont typeface="Wingdings" pitchFamily="2" charset="2"/>
              <a:buNone/>
            </a:pPr>
            <a:r>
              <a:rPr lang="ru-RU" sz="2600" dirty="0">
                <a:latin typeface="Times New Roman" panose="02020603050405020304" pitchFamily="18" charset="0"/>
                <a:cs typeface="Times New Roman" panose="02020603050405020304" pitchFamily="18" charset="0"/>
              </a:rPr>
              <a:t> </a:t>
            </a:r>
            <a:r>
              <a:rPr lang="ru-RU" sz="2600" dirty="0" smtClean="0">
                <a:latin typeface="Times New Roman" panose="02020603050405020304" pitchFamily="18" charset="0"/>
                <a:cs typeface="Times New Roman" panose="02020603050405020304" pitchFamily="18" charset="0"/>
              </a:rPr>
              <a:t>  </a:t>
            </a:r>
            <a:r>
              <a:rPr lang="ru-RU" sz="2600" dirty="0" smtClean="0">
                <a:latin typeface="Times New Roman" panose="02020603050405020304" pitchFamily="18" charset="0"/>
                <a:cs typeface="Times New Roman" panose="02020603050405020304" pitchFamily="18" charset="0"/>
              </a:rPr>
              <a:t>На </a:t>
            </a:r>
            <a:r>
              <a:rPr lang="ru-RU" sz="2600" dirty="0" smtClean="0">
                <a:latin typeface="Times New Roman" panose="02020603050405020304" pitchFamily="18" charset="0"/>
                <a:cs typeface="Times New Roman" panose="02020603050405020304" pitchFamily="18" charset="0"/>
              </a:rPr>
              <a:t>высоте 7 тысяч, согласно программе полёта, Юрий Алексеевич катапультировался из кабины корабля и на парашюте стал опускаться на Землю. Юрий приземлились у деревни Смеловка, недалеко от Саратова, в 10 часов 55 минут. </a:t>
            </a:r>
          </a:p>
        </p:txBody>
      </p:sp>
    </p:spTree>
    <p:extLst>
      <p:ext uri="{BB962C8B-B14F-4D97-AF65-F5344CB8AC3E}">
        <p14:creationId xmlns:p14="http://schemas.microsoft.com/office/powerpoint/2010/main" val="1242251195"/>
      </p:ext>
    </p:extLst>
  </p:cSld>
  <p:clrMapOvr>
    <a:masterClrMapping/>
  </p:clrMapOvr>
  <p:transition advTm="20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title"/>
          </p:nvPr>
        </p:nvSpPr>
        <p:spPr/>
        <p:txBody>
          <a:bodyPr anchor="t">
            <a:normAutofit fontScale="90000"/>
          </a:bodyPr>
          <a:lstStyle/>
          <a:p>
            <a:pPr algn="ctr" eaLnBrk="1" hangingPunct="1"/>
            <a:r>
              <a:rPr lang="ru-RU" dirty="0" smtClean="0"/>
              <a:t>С. П. Королёв </a:t>
            </a:r>
            <a:br>
              <a:rPr lang="ru-RU" dirty="0" smtClean="0"/>
            </a:br>
            <a:r>
              <a:rPr lang="ru-RU" dirty="0" smtClean="0"/>
              <a:t>12.01.1907-14.01.1966гг.</a:t>
            </a:r>
            <a:br>
              <a:rPr lang="ru-RU" dirty="0" smtClean="0"/>
            </a:br>
            <a:r>
              <a:rPr lang="ru-RU" dirty="0" smtClean="0"/>
              <a:t> </a:t>
            </a:r>
          </a:p>
        </p:txBody>
      </p:sp>
      <p:pic>
        <p:nvPicPr>
          <p:cNvPr id="4099" name="Picture 9" descr="Iвел_0001"/>
          <p:cNvPicPr>
            <a:picLocks noGrp="1" noChangeAspect="1" noChangeArrowheads="1"/>
          </p:cNvPicPr>
          <p:nvPr>
            <p:ph sz="half" idx="1"/>
          </p:nvPr>
        </p:nvPicPr>
        <p:blipFill>
          <a:blip r:embed="rId3"/>
          <a:srcRect l="2322" t="1616" r="3557" b="2895"/>
          <a:stretch>
            <a:fillRect/>
          </a:stretch>
        </p:blipFill>
        <p:spPr>
          <a:xfrm>
            <a:off x="323850" y="1989138"/>
            <a:ext cx="2879725" cy="4033837"/>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10"/>
          <p:cNvSpPr>
            <a:spLocks noGrp="1" noChangeArrowheads="1"/>
          </p:cNvSpPr>
          <p:nvPr>
            <p:ph type="body" sz="half" idx="2"/>
          </p:nvPr>
        </p:nvSpPr>
        <p:spPr>
          <a:xfrm>
            <a:off x="3203575" y="1827213"/>
            <a:ext cx="5545138" cy="4114800"/>
          </a:xfrm>
        </p:spPr>
        <p:txBody>
          <a:bodyPr anchor="ctr"/>
          <a:lstStyle/>
          <a:p>
            <a:pPr marL="273050" indent="-93663" algn="just" eaLnBrk="1" hangingPunct="1">
              <a:buFont typeface="Wingdings" pitchFamily="2" charset="2"/>
              <a:buNone/>
            </a:pPr>
            <a:r>
              <a:rPr lang="ru-RU" sz="2200" dirty="0" smtClean="0"/>
              <a:t> </a:t>
            </a:r>
            <a:r>
              <a:rPr lang="ru-RU" sz="2200" dirty="0" smtClean="0">
                <a:solidFill>
                  <a:schemeClr val="tx1"/>
                </a:solidFill>
                <a:latin typeface="Times New Roman" panose="02020603050405020304" pitchFamily="18" charset="0"/>
                <a:cs typeface="Times New Roman" panose="02020603050405020304" pitchFamily="18" charset="0"/>
              </a:rPr>
              <a:t>Родился </a:t>
            </a:r>
            <a:r>
              <a:rPr lang="ru-RU" sz="2200" dirty="0" smtClean="0">
                <a:solidFill>
                  <a:schemeClr val="tx1"/>
                </a:solidFill>
                <a:latin typeface="Times New Roman" panose="02020603050405020304" pitchFamily="18" charset="0"/>
                <a:cs typeface="Times New Roman" panose="02020603050405020304" pitchFamily="18" charset="0"/>
              </a:rPr>
              <a:t>в г. Житомире в семье учителя. Выпускник одесской стройшколы. В 1924 г. сконструировал свой первый планер. В 1929 г. закончил ВТУ в Москве. Дипломный проект Королёва – легкомоторный самолёт. Начальник ГИРД, а после войны </a:t>
            </a:r>
            <a:r>
              <a:rPr lang="ru-RU" sz="2200" b="1" i="1" dirty="0" smtClean="0">
                <a:solidFill>
                  <a:srgbClr val="00B0F0"/>
                </a:solidFill>
                <a:latin typeface="Times New Roman" panose="02020603050405020304" pitchFamily="18" charset="0"/>
                <a:cs typeface="Times New Roman" panose="02020603050405020304" pitchFamily="18" charset="0"/>
              </a:rPr>
              <a:t>руководитель</a:t>
            </a:r>
            <a:r>
              <a:rPr lang="ru-RU" sz="2200" b="1" i="1" dirty="0" smtClean="0">
                <a:solidFill>
                  <a:schemeClr val="tx1"/>
                </a:solidFill>
                <a:latin typeface="Times New Roman" panose="02020603050405020304" pitchFamily="18" charset="0"/>
                <a:cs typeface="Times New Roman" panose="02020603050405020304" pitchFamily="18" charset="0"/>
              </a:rPr>
              <a:t> </a:t>
            </a:r>
            <a:r>
              <a:rPr lang="ru-RU" sz="2200" dirty="0" smtClean="0">
                <a:solidFill>
                  <a:schemeClr val="tx1"/>
                </a:solidFill>
                <a:latin typeface="Times New Roman" panose="02020603050405020304" pitchFamily="18" charset="0"/>
                <a:cs typeface="Times New Roman" panose="02020603050405020304" pitchFamily="18" charset="0"/>
              </a:rPr>
              <a:t>работ по созданию космических ракет и различных космических аппаратов.</a:t>
            </a:r>
          </a:p>
        </p:txBody>
      </p:sp>
    </p:spTree>
    <p:extLst>
      <p:ext uri="{BB962C8B-B14F-4D97-AF65-F5344CB8AC3E}">
        <p14:creationId xmlns:p14="http://schemas.microsoft.com/office/powerpoint/2010/main" val="329457314"/>
      </p:ext>
    </p:extLst>
  </p:cSld>
  <p:clrMapOvr>
    <a:masterClrMapping/>
  </p:clrMapOvr>
  <p:transition advTm="20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eaLnBrk="1" hangingPunct="1"/>
            <a:r>
              <a:rPr lang="ru-RU" smtClean="0"/>
              <a:t>В домике на берегу Волги</a:t>
            </a:r>
          </a:p>
        </p:txBody>
      </p:sp>
      <p:sp>
        <p:nvSpPr>
          <p:cNvPr id="33795" name="Rectangle 3"/>
          <p:cNvSpPr>
            <a:spLocks noGrp="1" noChangeArrowheads="1"/>
          </p:cNvSpPr>
          <p:nvPr>
            <p:ph type="body" sz="half" idx="2"/>
          </p:nvPr>
        </p:nvSpPr>
        <p:spPr>
          <a:xfrm>
            <a:off x="4427984" y="1989658"/>
            <a:ext cx="4608066" cy="5111750"/>
          </a:xfrm>
        </p:spPr>
        <p:txBody>
          <a:bodyPr/>
          <a:lstStyle/>
          <a:p>
            <a:pPr lvl="1" algn="just" eaLnBrk="1" hangingPunct="1">
              <a:buFont typeface="Wingdings" pitchFamily="2" charset="2"/>
              <a:buNone/>
            </a:pPr>
            <a:r>
              <a:rPr lang="ru-RU" sz="3600" dirty="0" smtClean="0">
                <a:latin typeface="Arial" charset="0"/>
              </a:rPr>
              <a:t>	</a:t>
            </a:r>
            <a:r>
              <a:rPr lang="ru-RU" sz="2000" dirty="0" smtClean="0">
                <a:latin typeface="Times New Roman" panose="02020603050405020304" pitchFamily="18" charset="0"/>
                <a:cs typeface="Times New Roman" panose="02020603050405020304" pitchFamily="18" charset="0"/>
              </a:rPr>
              <a:t>Это была встреча отца и сына, учителя и ученика. </a:t>
            </a:r>
            <a:r>
              <a:rPr lang="ru-RU" sz="2000" b="1" i="1" dirty="0" smtClean="0">
                <a:solidFill>
                  <a:srgbClr val="FFFF00"/>
                </a:solidFill>
                <a:latin typeface="Times New Roman" panose="02020603050405020304" pitchFamily="18" charset="0"/>
                <a:cs typeface="Times New Roman" panose="02020603050405020304" pitchFamily="18" charset="0"/>
              </a:rPr>
              <a:t>Гагарин полностью выполнил </a:t>
            </a:r>
            <a:r>
              <a:rPr lang="ru-RU" sz="2000" b="1" i="1" dirty="0" smtClean="0">
                <a:latin typeface="Times New Roman" panose="02020603050405020304" pitchFamily="18" charset="0"/>
                <a:cs typeface="Times New Roman" panose="02020603050405020304" pitchFamily="18" charset="0"/>
              </a:rPr>
              <a:t>программу полёта:</a:t>
            </a:r>
            <a:r>
              <a:rPr lang="ru-RU" sz="2000" dirty="0" smtClean="0">
                <a:latin typeface="Times New Roman" panose="02020603050405020304" pitchFamily="18" charset="0"/>
                <a:cs typeface="Times New Roman" panose="02020603050405020304" pitchFamily="18" charset="0"/>
              </a:rPr>
              <a:t> наблюдал за приборами и </a:t>
            </a:r>
            <a:r>
              <a:rPr lang="ru-RU" sz="2000" dirty="0" smtClean="0">
                <a:latin typeface="Times New Roman" panose="02020603050405020304" pitchFamily="18" charset="0"/>
                <a:cs typeface="Times New Roman" panose="02020603050405020304" pitchFamily="18" charset="0"/>
              </a:rPr>
              <a:t>оборудованием корабля</a:t>
            </a:r>
            <a:r>
              <a:rPr lang="ru-RU" sz="2000" dirty="0" smtClean="0">
                <a:latin typeface="Times New Roman" panose="02020603050405020304" pitchFamily="18" charset="0"/>
                <a:cs typeface="Times New Roman" panose="02020603050405020304" pitchFamily="18" charset="0"/>
              </a:rPr>
              <a:t>, поддерживал непрерывную радиотелефонную телеграфную связь, наблюдал за Землёй, звёздами, принимал пищу и воду; следил за влиянием невесомости на состояние своего организма.</a:t>
            </a:r>
          </a:p>
        </p:txBody>
      </p:sp>
      <p:pic>
        <p:nvPicPr>
          <p:cNvPr id="29700" name="Picture 7" descr="29_0002"/>
          <p:cNvPicPr>
            <a:picLocks noGrp="1" noChangeAspect="1" noChangeArrowheads="1"/>
          </p:cNvPicPr>
          <p:nvPr>
            <p:ph sz="half" idx="1"/>
          </p:nvPr>
        </p:nvPicPr>
        <p:blipFill>
          <a:blip r:embed="rId2"/>
          <a:srcRect l="4369" t="5032" r="439" b="3423"/>
          <a:stretch>
            <a:fillRect/>
          </a:stretch>
        </p:blipFill>
        <p:spPr>
          <a:xfrm>
            <a:off x="468313" y="2276475"/>
            <a:ext cx="4305300" cy="3282950"/>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1672393"/>
      </p:ext>
    </p:extLst>
  </p:cSld>
  <p:clrMapOvr>
    <a:masterClrMapping/>
  </p:clrMapOvr>
  <p:transition advTm="20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ctr" eaLnBrk="1" hangingPunct="1"/>
            <a:r>
              <a:rPr lang="ru-RU" smtClean="0"/>
              <a:t>Всеобщее восхищение</a:t>
            </a:r>
          </a:p>
        </p:txBody>
      </p:sp>
      <p:sp>
        <p:nvSpPr>
          <p:cNvPr id="31747" name="Rectangle 3"/>
          <p:cNvSpPr>
            <a:spLocks noGrp="1" noChangeArrowheads="1"/>
          </p:cNvSpPr>
          <p:nvPr>
            <p:ph type="body" sz="half" idx="2"/>
          </p:nvPr>
        </p:nvSpPr>
        <p:spPr>
          <a:xfrm>
            <a:off x="3563938" y="2060575"/>
            <a:ext cx="5119687" cy="4114800"/>
          </a:xfrm>
        </p:spPr>
        <p:txBody>
          <a:bodyPr anchor="ctr"/>
          <a:lstStyle/>
          <a:p>
            <a:pPr algn="just" eaLnBrk="1" hangingPunct="1">
              <a:buFont typeface="Wingdings" pitchFamily="2" charset="2"/>
              <a:buNone/>
              <a:defRPr/>
            </a:pPr>
            <a:r>
              <a:rPr lang="ru-RU" sz="2500" dirty="0" smtClean="0"/>
              <a:t>	</a:t>
            </a:r>
            <a:r>
              <a:rPr lang="ru-RU" sz="2000" dirty="0" smtClean="0">
                <a:solidFill>
                  <a:srgbClr val="00B0F0"/>
                </a:solidFill>
                <a:latin typeface="Times New Roman" panose="02020603050405020304" pitchFamily="18" charset="0"/>
                <a:cs typeface="Times New Roman" panose="02020603050405020304" pitchFamily="18" charset="0"/>
              </a:rPr>
              <a:t>Вся планета жила в эти дни под впечатлением полёта Ю. Гагарина. Самые </a:t>
            </a:r>
            <a:r>
              <a:rPr lang="ru-RU" sz="2000" dirty="0" smtClean="0">
                <a:solidFill>
                  <a:srgbClr val="00B0F0"/>
                </a:solidFill>
                <a:latin typeface="Times New Roman" panose="02020603050405020304" pitchFamily="18" charset="0"/>
                <a:cs typeface="Times New Roman" panose="02020603050405020304" pitchFamily="18" charset="0"/>
              </a:rPr>
              <a:t>популярные слова: </a:t>
            </a:r>
            <a:r>
              <a:rPr lang="ru-RU" sz="2000" b="1" i="1" dirty="0" smtClean="0">
                <a:solidFill>
                  <a:srgbClr val="00B0F0"/>
                </a:solidFill>
                <a:latin typeface="Times New Roman" panose="02020603050405020304" pitchFamily="18" charset="0"/>
                <a:cs typeface="Times New Roman" panose="02020603050405020304" pitchFamily="18" charset="0"/>
              </a:rPr>
              <a:t>«</a:t>
            </a:r>
            <a:r>
              <a:rPr lang="ru-RU" sz="2000" b="1" i="1" dirty="0" smtClean="0">
                <a:solidFill>
                  <a:srgbClr val="00B0F0"/>
                </a:solidFill>
                <a:latin typeface="Times New Roman" panose="02020603050405020304" pitchFamily="18" charset="0"/>
                <a:cs typeface="Times New Roman" panose="02020603050405020304" pitchFamily="18" charset="0"/>
              </a:rPr>
              <a:t>Гагарин», </a:t>
            </a:r>
            <a:r>
              <a:rPr lang="ru-RU" sz="2000" b="1" dirty="0" smtClean="0">
                <a:solidFill>
                  <a:srgbClr val="00B0F0"/>
                </a:solidFill>
                <a:latin typeface="Times New Roman" panose="02020603050405020304" pitchFamily="18" charset="0"/>
                <a:cs typeface="Times New Roman" panose="02020603050405020304" pitchFamily="18" charset="0"/>
              </a:rPr>
              <a:t>«</a:t>
            </a:r>
            <a:r>
              <a:rPr lang="ru-RU" sz="2000" b="1" i="1" dirty="0" smtClean="0">
                <a:solidFill>
                  <a:srgbClr val="00B0F0"/>
                </a:solidFill>
                <a:latin typeface="Times New Roman" panose="02020603050405020304" pitchFamily="18" charset="0"/>
                <a:cs typeface="Times New Roman" panose="02020603050405020304" pitchFamily="18" charset="0"/>
              </a:rPr>
              <a:t>Советский Союз», «космос»</a:t>
            </a:r>
            <a:r>
              <a:rPr lang="ru-RU" sz="2000" i="1" dirty="0" smtClean="0">
                <a:solidFill>
                  <a:srgbClr val="00B0F0"/>
                </a:solidFill>
                <a:latin typeface="Times New Roman" panose="02020603050405020304" pitchFamily="18" charset="0"/>
                <a:cs typeface="Times New Roman" panose="02020603050405020304" pitchFamily="18" charset="0"/>
              </a:rPr>
              <a:t> </a:t>
            </a:r>
            <a:r>
              <a:rPr lang="ru-RU" sz="2000" dirty="0" smtClean="0">
                <a:solidFill>
                  <a:srgbClr val="00B0F0"/>
                </a:solidFill>
                <a:latin typeface="Times New Roman" panose="02020603050405020304" pitchFamily="18" charset="0"/>
                <a:cs typeface="Times New Roman" panose="02020603050405020304" pitchFamily="18" charset="0"/>
              </a:rPr>
              <a:t>звучали одинаково на всех языках. Звучали с восхищением и гордостью.</a:t>
            </a:r>
          </a:p>
          <a:p>
            <a:pPr algn="just" eaLnBrk="1" hangingPunct="1">
              <a:buFont typeface="Wingdings" pitchFamily="2" charset="2"/>
              <a:buNone/>
              <a:defRPr/>
            </a:pPr>
            <a:r>
              <a:rPr lang="ru-RU" sz="2000" dirty="0" smtClean="0">
                <a:solidFill>
                  <a:srgbClr val="00B0F0"/>
                </a:solidFill>
                <a:latin typeface="Times New Roman" panose="02020603050405020304" pitchFamily="18" charset="0"/>
                <a:cs typeface="Times New Roman" panose="02020603050405020304" pitchFamily="18" charset="0"/>
              </a:rPr>
              <a:t> </a:t>
            </a:r>
          </a:p>
          <a:p>
            <a:pPr algn="just" eaLnBrk="1" hangingPunct="1">
              <a:buFont typeface="Wingdings" pitchFamily="2" charset="2"/>
              <a:buNone/>
              <a:defRPr/>
            </a:pPr>
            <a:r>
              <a:rPr lang="ru-RU" sz="2000" dirty="0">
                <a:solidFill>
                  <a:srgbClr val="00B0F0"/>
                </a:solidFill>
                <a:latin typeface="Times New Roman" panose="02020603050405020304" pitchFamily="18" charset="0"/>
                <a:cs typeface="Times New Roman" panose="02020603050405020304" pitchFamily="18" charset="0"/>
              </a:rPr>
              <a:t> </a:t>
            </a:r>
            <a:r>
              <a:rPr lang="ru-RU" sz="2000" dirty="0" smtClean="0">
                <a:solidFill>
                  <a:srgbClr val="00B0F0"/>
                </a:solidFill>
                <a:latin typeface="Times New Roman" panose="02020603050405020304" pitchFamily="18" charset="0"/>
                <a:cs typeface="Times New Roman" panose="02020603050405020304" pitchFamily="18" charset="0"/>
              </a:rPr>
              <a:t>   </a:t>
            </a:r>
            <a:r>
              <a:rPr lang="ru-RU" sz="2000" dirty="0" smtClean="0">
                <a:solidFill>
                  <a:srgbClr val="00B0F0"/>
                </a:solidFill>
                <a:latin typeface="Times New Roman" panose="02020603050405020304" pitchFamily="18" charset="0"/>
                <a:cs typeface="Times New Roman" panose="02020603050405020304" pitchFamily="18" charset="0"/>
              </a:rPr>
              <a:t>Английский </a:t>
            </a:r>
            <a:r>
              <a:rPr lang="ru-RU" sz="2000" dirty="0" smtClean="0">
                <a:solidFill>
                  <a:srgbClr val="00B0F0"/>
                </a:solidFill>
                <a:latin typeface="Times New Roman" panose="02020603050405020304" pitchFamily="18" charset="0"/>
                <a:cs typeface="Times New Roman" panose="02020603050405020304" pitchFamily="18" charset="0"/>
              </a:rPr>
              <a:t>учёный Ульям Хилтон писал: </a:t>
            </a:r>
            <a:r>
              <a:rPr lang="ru-RU" sz="2000" b="1" dirty="0" smtClean="0">
                <a:solidFill>
                  <a:srgbClr val="FFFF00"/>
                </a:solidFill>
                <a:latin typeface="Times New Roman" panose="02020603050405020304" pitchFamily="18" charset="0"/>
                <a:cs typeface="Times New Roman" panose="02020603050405020304" pitchFamily="18" charset="0"/>
              </a:rPr>
              <a:t>«Вся Солнечная система оказалась у ног России».</a:t>
            </a:r>
          </a:p>
          <a:p>
            <a:pPr algn="just" eaLnBrk="1" hangingPunct="1">
              <a:buFont typeface="Wingdings" pitchFamily="2" charset="2"/>
              <a:buNone/>
              <a:defRPr/>
            </a:pPr>
            <a:endParaRPr lang="ru-RU" sz="3200" dirty="0" smtClean="0">
              <a:latin typeface="Arial" charset="0"/>
            </a:endParaRPr>
          </a:p>
        </p:txBody>
      </p:sp>
      <p:pic>
        <p:nvPicPr>
          <p:cNvPr id="30724" name="Picture 7" descr="Вселенная"/>
          <p:cNvPicPr>
            <a:picLocks noGrp="1" noChangeAspect="1" noChangeArrowheads="1"/>
          </p:cNvPicPr>
          <p:nvPr>
            <p:ph sz="half" idx="1"/>
          </p:nvPr>
        </p:nvPicPr>
        <p:blipFill>
          <a:blip r:embed="rId3"/>
          <a:srcRect b="5354"/>
          <a:stretch>
            <a:fillRect/>
          </a:stretch>
        </p:blipFill>
        <p:spPr>
          <a:xfrm>
            <a:off x="539750" y="1989138"/>
            <a:ext cx="3025775" cy="4032250"/>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3773630"/>
      </p:ext>
    </p:extLst>
  </p:cSld>
  <p:clrMapOvr>
    <a:masterClrMapping/>
  </p:clrMapOvr>
  <p:transition advTm="20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normAutofit/>
          </a:bodyPr>
          <a:lstStyle/>
          <a:p>
            <a:pPr eaLnBrk="1" hangingPunct="1"/>
            <a:r>
              <a:rPr lang="ru-RU" smtClean="0"/>
              <a:t>Космический корабль «Восток-2»</a:t>
            </a:r>
          </a:p>
        </p:txBody>
      </p:sp>
      <p:pic>
        <p:nvPicPr>
          <p:cNvPr id="32772" name="Picture 7" descr="космон_0003"/>
          <p:cNvPicPr>
            <a:picLocks noGrp="1" noChangeAspect="1" noChangeArrowheads="1"/>
          </p:cNvPicPr>
          <p:nvPr>
            <p:ph sz="half" idx="1"/>
          </p:nvPr>
        </p:nvPicPr>
        <p:blipFill rotWithShape="1">
          <a:blip r:embed="rId2"/>
          <a:srcRect l="6774" t="2548" r="8366" b="1210"/>
          <a:stretch/>
        </p:blipFill>
        <p:spPr>
          <a:xfrm>
            <a:off x="1043608" y="2132856"/>
            <a:ext cx="2505075" cy="3811587"/>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6"/>
          <p:cNvSpPr>
            <a:spLocks noGrp="1" noChangeArrowheads="1"/>
          </p:cNvSpPr>
          <p:nvPr>
            <p:ph type="body" sz="half" idx="2"/>
          </p:nvPr>
        </p:nvSpPr>
        <p:spPr>
          <a:xfrm>
            <a:off x="4211638" y="2349500"/>
            <a:ext cx="4400550" cy="4114800"/>
          </a:xfrm>
        </p:spPr>
        <p:txBody>
          <a:bodyPr/>
          <a:lstStyle/>
          <a:p>
            <a:pPr algn="just" eaLnBrk="1" hangingPunct="1">
              <a:lnSpc>
                <a:spcPct val="90000"/>
              </a:lnSpc>
              <a:buFont typeface="Wingdings" pitchFamily="2" charset="2"/>
              <a:buNone/>
            </a:pPr>
            <a:r>
              <a:rPr lang="ru-RU" sz="2500" dirty="0" smtClean="0">
                <a:solidFill>
                  <a:schemeClr val="tx1"/>
                </a:solidFill>
                <a:latin typeface="Arial" charset="0"/>
              </a:rPr>
              <a:t>	</a:t>
            </a:r>
            <a:r>
              <a:rPr lang="ru-RU" sz="2000" dirty="0" smtClean="0">
                <a:solidFill>
                  <a:schemeClr val="tx1"/>
                </a:solidFill>
                <a:latin typeface="Times New Roman" panose="02020603050405020304" pitchFamily="18" charset="0"/>
                <a:cs typeface="Times New Roman" panose="02020603050405020304" pitchFamily="18" charset="0"/>
              </a:rPr>
              <a:t>Командир корабля – </a:t>
            </a:r>
            <a:r>
              <a:rPr lang="ru-RU" sz="2000" b="1" dirty="0" smtClean="0">
                <a:solidFill>
                  <a:srgbClr val="FFFF00"/>
                </a:solidFill>
                <a:latin typeface="Times New Roman" panose="02020603050405020304" pitchFamily="18" charset="0"/>
                <a:cs typeface="Times New Roman" panose="02020603050405020304" pitchFamily="18" charset="0"/>
              </a:rPr>
              <a:t>Герман Степанович Титов,</a:t>
            </a:r>
            <a:r>
              <a:rPr lang="ru-RU" sz="2000" b="1"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его дублёр – Андриан Григорьевич Николаев.</a:t>
            </a:r>
          </a:p>
          <a:p>
            <a:pPr algn="just" eaLnBrk="1" hangingPunct="1">
              <a:lnSpc>
                <a:spcPct val="90000"/>
              </a:lnSpc>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	Старт корабля – утром 6 августа 1961 г. Он самый молодой космонавт в истории и </a:t>
            </a:r>
            <a:r>
              <a:rPr lang="ru-RU" sz="2000" i="1" dirty="0" smtClean="0">
                <a:solidFill>
                  <a:srgbClr val="FFFF00"/>
                </a:solidFill>
                <a:latin typeface="Times New Roman" panose="02020603050405020304" pitchFamily="18" charset="0"/>
                <a:cs typeface="Times New Roman" panose="02020603050405020304" pitchFamily="18" charset="0"/>
              </a:rPr>
              <a:t>первый человек, совершивший длительный космический полёт </a:t>
            </a:r>
            <a:r>
              <a:rPr lang="ru-RU" sz="2000" b="1" i="1" dirty="0" smtClean="0">
                <a:solidFill>
                  <a:srgbClr val="FFFF00"/>
                </a:solidFill>
                <a:latin typeface="Times New Roman" panose="02020603050405020304" pitchFamily="18" charset="0"/>
                <a:cs typeface="Times New Roman" panose="02020603050405020304" pitchFamily="18" charset="0"/>
              </a:rPr>
              <a:t>(более суток)</a:t>
            </a:r>
            <a:r>
              <a:rPr lang="ru-RU" sz="2000" b="1" dirty="0" smtClean="0">
                <a:solidFill>
                  <a:srgbClr val="FFFF00"/>
                </a:solidFill>
                <a:latin typeface="Times New Roman" panose="02020603050405020304" pitchFamily="18" charset="0"/>
                <a:cs typeface="Times New Roman" panose="02020603050405020304" pitchFamily="18" charset="0"/>
              </a:rPr>
              <a:t>.</a:t>
            </a:r>
            <a:r>
              <a:rPr lang="ru-RU" sz="2000" dirty="0" smtClean="0">
                <a:solidFill>
                  <a:schemeClr val="tx1"/>
                </a:solidFill>
                <a:latin typeface="Times New Roman" panose="02020603050405020304" pitchFamily="18" charset="0"/>
                <a:cs typeface="Times New Roman" panose="02020603050405020304" pitchFamily="18" charset="0"/>
              </a:rPr>
              <a:t> Герой Советского Союза (9 августа 1961). </a:t>
            </a:r>
            <a:endParaRPr lang="ru-RU" sz="2800"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2118104"/>
      </p:ext>
    </p:extLst>
  </p:cSld>
  <p:clrMapOvr>
    <a:masterClrMapping/>
  </p:clrMapOvr>
  <p:transition advTm="20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ctr" eaLnBrk="1" hangingPunct="1"/>
            <a:r>
              <a:rPr lang="ru-RU" smtClean="0"/>
              <a:t>Первый групповой полёт</a:t>
            </a:r>
          </a:p>
        </p:txBody>
      </p:sp>
      <p:pic>
        <p:nvPicPr>
          <p:cNvPr id="33796" name="Picture 6" descr="космон_0002"/>
          <p:cNvPicPr>
            <a:picLocks noGrp="1" noChangeAspect="1" noChangeArrowheads="1"/>
          </p:cNvPicPr>
          <p:nvPr>
            <p:ph sz="half" idx="1"/>
          </p:nvPr>
        </p:nvPicPr>
        <p:blipFill rotWithShape="1">
          <a:blip r:embed="rId2"/>
          <a:srcRect t="5692" r="4941" b="3519"/>
          <a:stretch/>
        </p:blipFill>
        <p:spPr>
          <a:xfrm rot="21155163">
            <a:off x="487203" y="1987747"/>
            <a:ext cx="2228031" cy="3797300"/>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5"/>
          <p:cNvSpPr>
            <a:spLocks noGrp="1" noChangeArrowheads="1"/>
          </p:cNvSpPr>
          <p:nvPr>
            <p:ph type="body" sz="half" idx="2"/>
          </p:nvPr>
        </p:nvSpPr>
        <p:spPr>
          <a:xfrm>
            <a:off x="4716016" y="1628800"/>
            <a:ext cx="4104134" cy="5040312"/>
          </a:xfrm>
        </p:spPr>
        <p:txBody>
          <a:bodyPr anchor="ctr"/>
          <a:lstStyle/>
          <a:p>
            <a:pPr algn="just" eaLnBrk="1" hangingPunct="1">
              <a:buFont typeface="Wingdings" pitchFamily="2" charset="2"/>
              <a:buNone/>
            </a:pPr>
            <a:r>
              <a:rPr lang="ru-RU" sz="2100" dirty="0" smtClean="0">
                <a:solidFill>
                  <a:schemeClr val="tx1"/>
                </a:solidFill>
              </a:rPr>
              <a:t>	</a:t>
            </a:r>
            <a:r>
              <a:rPr lang="ru-RU" sz="2000" dirty="0" smtClean="0">
                <a:solidFill>
                  <a:schemeClr val="tx1"/>
                </a:solidFill>
                <a:latin typeface="Times New Roman" panose="02020603050405020304" pitchFamily="18" charset="0"/>
                <a:cs typeface="Times New Roman" panose="02020603050405020304" pitchFamily="18" charset="0"/>
              </a:rPr>
              <a:t>12 августа 1962 г. Андриан Николаев и Павел Попович на кораблях «Восток-3» и «Восток-4» </a:t>
            </a:r>
            <a:r>
              <a:rPr lang="ru-RU" sz="2000" b="1" i="1" dirty="0" smtClean="0">
                <a:solidFill>
                  <a:srgbClr val="FFFF00"/>
                </a:solidFill>
                <a:latin typeface="Times New Roman" panose="02020603050405020304" pitchFamily="18" charset="0"/>
                <a:cs typeface="Times New Roman" panose="02020603050405020304" pitchFamily="18" charset="0"/>
              </a:rPr>
              <a:t>выполнили групповой космический полёт.</a:t>
            </a:r>
            <a:r>
              <a:rPr lang="ru-RU" sz="2000" b="1" dirty="0" smtClean="0">
                <a:solidFill>
                  <a:srgbClr val="FFFF00"/>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В полёте поддерживалась радиосвязь между кораблями и Землёй. На Землю передавались телевизионные изображения космонавтов, впервые транслировавшиеся по телевизионной сети СССР и «Интервидения». </a:t>
            </a:r>
            <a:r>
              <a:rPr lang="ru-RU" sz="2000" b="1" i="1" dirty="0" smtClean="0">
                <a:solidFill>
                  <a:srgbClr val="FFFF00"/>
                </a:solidFill>
                <a:latin typeface="Times New Roman" panose="02020603050405020304" pitchFamily="18" charset="0"/>
                <a:cs typeface="Times New Roman" panose="02020603050405020304" pitchFamily="18" charset="0"/>
              </a:rPr>
              <a:t>Было положено начало космовидению.</a:t>
            </a:r>
          </a:p>
        </p:txBody>
      </p:sp>
      <p:pic>
        <p:nvPicPr>
          <p:cNvPr id="33797" name="Picture 7" descr="космон_0004"/>
          <p:cNvPicPr>
            <a:picLocks noChangeAspect="1" noChangeArrowheads="1"/>
          </p:cNvPicPr>
          <p:nvPr/>
        </p:nvPicPr>
        <p:blipFill rotWithShape="1">
          <a:blip r:embed="rId3"/>
          <a:srcRect l="4851" t="3583" r="4790" b="4061"/>
          <a:stretch/>
        </p:blipFill>
        <p:spPr bwMode="auto">
          <a:xfrm rot="247451">
            <a:off x="2445607" y="1983767"/>
            <a:ext cx="2275259" cy="37941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187624" y="6130451"/>
            <a:ext cx="3226461" cy="369332"/>
          </a:xfrm>
          <a:prstGeom prst="rect">
            <a:avLst/>
          </a:prstGeom>
          <a:noFill/>
        </p:spPr>
        <p:txBody>
          <a:bodyPr wrap="none" rtlCol="0">
            <a:spAutoFit/>
          </a:bodyPr>
          <a:lstStyle/>
          <a:p>
            <a:r>
              <a:rPr lang="ru-RU" dirty="0" smtClean="0">
                <a:latin typeface="Times New Roman" panose="02020603050405020304" pitchFamily="18" charset="0"/>
                <a:cs typeface="Times New Roman" panose="02020603050405020304" pitchFamily="18" charset="0"/>
              </a:rPr>
              <a:t>Николаев А. Г. и Попович П. Р.</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0676018"/>
      </p:ext>
    </p:extLst>
  </p:cSld>
  <p:clrMapOvr>
    <a:masterClrMapping/>
  </p:clrMapOvr>
  <p:transition advTm="20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Заголовок 3"/>
          <p:cNvSpPr>
            <a:spLocks noGrp="1"/>
          </p:cNvSpPr>
          <p:nvPr>
            <p:ph type="title"/>
          </p:nvPr>
        </p:nvSpPr>
        <p:spPr/>
        <p:txBody>
          <a:bodyPr/>
          <a:lstStyle/>
          <a:p>
            <a:pPr algn="ctr"/>
            <a:r>
              <a:rPr lang="ru-RU" dirty="0" smtClean="0"/>
              <a:t>1962 год</a:t>
            </a:r>
          </a:p>
        </p:txBody>
      </p:sp>
      <p:sp>
        <p:nvSpPr>
          <p:cNvPr id="6" name="Объект 5"/>
          <p:cNvSpPr>
            <a:spLocks noGrp="1"/>
          </p:cNvSpPr>
          <p:nvPr>
            <p:ph sz="half" idx="2"/>
          </p:nvPr>
        </p:nvSpPr>
        <p:spPr>
          <a:xfrm>
            <a:off x="3419475" y="1773238"/>
            <a:ext cx="5400675" cy="4114800"/>
          </a:xfrm>
        </p:spPr>
        <p:txBody>
          <a:bodyPr anchor="ctr"/>
          <a:lstStyle/>
          <a:p>
            <a:pPr marL="0" indent="0" algn="just">
              <a:buFont typeface="Wingdings" pitchFamily="2" charset="2"/>
              <a:buNone/>
              <a:defRPr/>
            </a:pPr>
            <a:r>
              <a:rPr lang="ru-RU" sz="2000" dirty="0" smtClean="0">
                <a:solidFill>
                  <a:schemeClr val="tx1"/>
                </a:solidFill>
                <a:latin typeface="Times New Roman" panose="02020603050405020304" pitchFamily="18" charset="0"/>
                <a:cs typeface="Times New Roman" panose="02020603050405020304" pitchFamily="18" charset="0"/>
              </a:rPr>
              <a:t>С.П. Королёв </a:t>
            </a:r>
            <a:r>
              <a:rPr lang="ru-RU" sz="2000" dirty="0">
                <a:solidFill>
                  <a:schemeClr val="tx1"/>
                </a:solidFill>
                <a:latin typeface="Times New Roman" panose="02020603050405020304" pitchFamily="18" charset="0"/>
                <a:cs typeface="Times New Roman" panose="02020603050405020304" pitchFamily="18" charset="0"/>
              </a:rPr>
              <a:t>руководил: лётными </a:t>
            </a:r>
            <a:r>
              <a:rPr lang="ru-RU" sz="2000" dirty="0" smtClean="0">
                <a:solidFill>
                  <a:schemeClr val="tx1"/>
                </a:solidFill>
                <a:latin typeface="Times New Roman" panose="02020603050405020304" pitchFamily="18" charset="0"/>
                <a:cs typeface="Times New Roman" panose="02020603050405020304" pitchFamily="18" charset="0"/>
              </a:rPr>
              <a:t>испытаниями </a:t>
            </a:r>
            <a:r>
              <a:rPr lang="ru-RU" sz="2000" dirty="0">
                <a:solidFill>
                  <a:schemeClr val="tx1"/>
                </a:solidFill>
                <a:latin typeface="Times New Roman" panose="02020603050405020304" pitchFamily="18" charset="0"/>
                <a:cs typeface="Times New Roman" panose="02020603050405020304" pitchFamily="18" charset="0"/>
              </a:rPr>
              <a:t>первой стратегической ракеты </a:t>
            </a:r>
            <a:r>
              <a:rPr lang="ru-RU" sz="2000" dirty="0" smtClean="0">
                <a:solidFill>
                  <a:schemeClr val="tx1"/>
                </a:solidFill>
                <a:latin typeface="Times New Roman" panose="02020603050405020304" pitchFamily="18" charset="0"/>
                <a:cs typeface="Times New Roman" panose="02020603050405020304" pitchFamily="18" charset="0"/>
              </a:rPr>
              <a:t>на </a:t>
            </a:r>
            <a:r>
              <a:rPr lang="ru-RU" sz="2000" dirty="0">
                <a:solidFill>
                  <a:schemeClr val="tx1"/>
                </a:solidFill>
                <a:latin typeface="Times New Roman" panose="02020603050405020304" pitchFamily="18" charset="0"/>
                <a:cs typeface="Times New Roman" panose="02020603050405020304" pitchFamily="18" charset="0"/>
              </a:rPr>
              <a:t>твёрдом топливе, совместным полётом </a:t>
            </a:r>
            <a:r>
              <a:rPr lang="ru-RU" sz="2000" dirty="0" smtClean="0">
                <a:solidFill>
                  <a:schemeClr val="tx1"/>
                </a:solidFill>
                <a:latin typeface="Times New Roman" panose="02020603050405020304" pitchFamily="18" charset="0"/>
                <a:cs typeface="Times New Roman" panose="02020603050405020304" pitchFamily="18" charset="0"/>
              </a:rPr>
              <a:t>двух </a:t>
            </a:r>
            <a:r>
              <a:rPr lang="ru-RU" sz="2000" dirty="0" smtClean="0">
                <a:solidFill>
                  <a:schemeClr val="tx1"/>
                </a:solidFill>
                <a:latin typeface="Times New Roman" panose="02020603050405020304" pitchFamily="18" charset="0"/>
                <a:cs typeface="Times New Roman" panose="02020603050405020304" pitchFamily="18" charset="0"/>
              </a:rPr>
              <a:t>кораблей «Восток», пилотируемых Николаевым </a:t>
            </a:r>
            <a:r>
              <a:rPr lang="ru-RU" sz="2000" dirty="0">
                <a:solidFill>
                  <a:schemeClr val="tx1"/>
                </a:solidFill>
                <a:latin typeface="Times New Roman" panose="02020603050405020304" pitchFamily="18" charset="0"/>
                <a:cs typeface="Times New Roman" panose="02020603050405020304" pitchFamily="18" charset="0"/>
              </a:rPr>
              <a:t>и Поповичем, стартом </a:t>
            </a:r>
            <a:r>
              <a:rPr lang="ru-RU" sz="2000" dirty="0" smtClean="0">
                <a:solidFill>
                  <a:schemeClr val="tx1"/>
                </a:solidFill>
                <a:latin typeface="Times New Roman" panose="02020603050405020304" pitchFamily="18" charset="0"/>
                <a:cs typeface="Times New Roman" panose="02020603050405020304" pitchFamily="18" charset="0"/>
              </a:rPr>
              <a:t>межпланетной </a:t>
            </a:r>
            <a:r>
              <a:rPr lang="ru-RU" sz="2000" dirty="0">
                <a:solidFill>
                  <a:schemeClr val="tx1"/>
                </a:solidFill>
                <a:latin typeface="Times New Roman" panose="02020603050405020304" pitchFamily="18" charset="0"/>
                <a:cs typeface="Times New Roman" panose="02020603050405020304" pitchFamily="18" charset="0"/>
              </a:rPr>
              <a:t>станции «Марс-1»; </a:t>
            </a:r>
            <a:r>
              <a:rPr lang="ru-RU" sz="2000" dirty="0" smtClean="0">
                <a:solidFill>
                  <a:schemeClr val="tx1"/>
                </a:solidFill>
                <a:latin typeface="Times New Roman" panose="02020603050405020304" pitchFamily="18" charset="0"/>
                <a:cs typeface="Times New Roman" panose="02020603050405020304" pitchFamily="18" charset="0"/>
              </a:rPr>
              <a:t>подготовил </a:t>
            </a:r>
            <a:r>
              <a:rPr lang="ru-RU" sz="2000" dirty="0">
                <a:solidFill>
                  <a:schemeClr val="tx1"/>
                </a:solidFill>
                <a:latin typeface="Times New Roman" panose="02020603050405020304" pitchFamily="18" charset="0"/>
                <a:cs typeface="Times New Roman" panose="02020603050405020304" pitchFamily="18" charset="0"/>
              </a:rPr>
              <a:t>«Заметки по тяжёлому </a:t>
            </a:r>
            <a:r>
              <a:rPr lang="ru-RU" sz="2000" dirty="0" smtClean="0">
                <a:solidFill>
                  <a:schemeClr val="tx1"/>
                </a:solidFill>
                <a:latin typeface="Times New Roman" panose="02020603050405020304" pitchFamily="18" charset="0"/>
                <a:cs typeface="Times New Roman" panose="02020603050405020304" pitchFamily="18" charset="0"/>
              </a:rPr>
              <a:t>межпланетному кораблю и тяжёлой </a:t>
            </a:r>
            <a:r>
              <a:rPr lang="ru-RU" sz="2000" dirty="0" smtClean="0">
                <a:solidFill>
                  <a:schemeClr val="tx1"/>
                </a:solidFill>
                <a:latin typeface="Times New Roman" panose="02020603050405020304" pitchFamily="18" charset="0"/>
                <a:cs typeface="Times New Roman" panose="02020603050405020304" pitchFamily="18" charset="0"/>
              </a:rPr>
              <a:t>орбитальной </a:t>
            </a:r>
            <a:r>
              <a:rPr lang="ru-RU" sz="2000" dirty="0">
                <a:solidFill>
                  <a:schemeClr val="tx1"/>
                </a:solidFill>
                <a:latin typeface="Times New Roman" panose="02020603050405020304" pitchFamily="18" charset="0"/>
                <a:cs typeface="Times New Roman" panose="02020603050405020304" pitchFamily="18" charset="0"/>
              </a:rPr>
              <a:t>станции»; получил согласие </a:t>
            </a:r>
            <a:r>
              <a:rPr lang="ru-RU" sz="2000" dirty="0" smtClean="0">
                <a:solidFill>
                  <a:schemeClr val="tx1"/>
                </a:solidFill>
                <a:latin typeface="Times New Roman" panose="02020603050405020304" pitchFamily="18" charset="0"/>
                <a:cs typeface="Times New Roman" panose="02020603050405020304" pitchFamily="18" charset="0"/>
              </a:rPr>
              <a:t>правительства </a:t>
            </a:r>
            <a:r>
              <a:rPr lang="ru-RU" sz="2000" dirty="0">
                <a:solidFill>
                  <a:schemeClr val="tx1"/>
                </a:solidFill>
                <a:latin typeface="Times New Roman" panose="02020603050405020304" pitchFamily="18" charset="0"/>
                <a:cs typeface="Times New Roman" panose="02020603050405020304" pitchFamily="18" charset="0"/>
              </a:rPr>
              <a:t>на доработку тяжёлой </a:t>
            </a:r>
            <a:r>
              <a:rPr lang="ru-RU" sz="2000" dirty="0" smtClean="0">
                <a:solidFill>
                  <a:schemeClr val="tx1"/>
                </a:solidFill>
                <a:latin typeface="Times New Roman" panose="02020603050405020304" pitchFamily="18" charset="0"/>
                <a:cs typeface="Times New Roman" panose="02020603050405020304" pitchFamily="18" charset="0"/>
              </a:rPr>
              <a:t>ракеты Н-1 </a:t>
            </a:r>
            <a:r>
              <a:rPr lang="ru-RU" sz="2000" dirty="0">
                <a:solidFill>
                  <a:schemeClr val="tx1"/>
                </a:solidFill>
                <a:latin typeface="Times New Roman" panose="02020603050405020304" pitchFamily="18" charset="0"/>
                <a:cs typeface="Times New Roman" panose="02020603050405020304" pitchFamily="18" charset="0"/>
              </a:rPr>
              <a:t>с доведением её полезного </a:t>
            </a:r>
            <a:r>
              <a:rPr lang="ru-RU" sz="2000" dirty="0" smtClean="0">
                <a:solidFill>
                  <a:schemeClr val="tx1"/>
                </a:solidFill>
                <a:latin typeface="Times New Roman" panose="02020603050405020304" pitchFamily="18" charset="0"/>
                <a:cs typeface="Times New Roman" panose="02020603050405020304" pitchFamily="18" charset="0"/>
              </a:rPr>
              <a:t>груза </a:t>
            </a:r>
            <a:r>
              <a:rPr lang="ru-RU" sz="2000" dirty="0">
                <a:solidFill>
                  <a:schemeClr val="tx1"/>
                </a:solidFill>
                <a:latin typeface="Times New Roman" panose="02020603050405020304" pitchFamily="18" charset="0"/>
                <a:cs typeface="Times New Roman" panose="02020603050405020304" pitchFamily="18" charset="0"/>
              </a:rPr>
              <a:t>до 75-100 тонн.</a:t>
            </a:r>
          </a:p>
        </p:txBody>
      </p:sp>
      <p:pic>
        <p:nvPicPr>
          <p:cNvPr id="38916"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95288" y="1989138"/>
            <a:ext cx="2933700" cy="3810000"/>
          </a:xfrm>
          <a:noFill/>
        </p:spPr>
      </p:pic>
    </p:spTree>
    <p:extLst>
      <p:ext uri="{BB962C8B-B14F-4D97-AF65-F5344CB8AC3E}">
        <p14:creationId xmlns:p14="http://schemas.microsoft.com/office/powerpoint/2010/main" val="189126367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pPr algn="ctr" eaLnBrk="1" hangingPunct="1"/>
            <a:r>
              <a:rPr lang="ru-RU" smtClean="0"/>
              <a:t>Второй групповой полёт</a:t>
            </a:r>
          </a:p>
        </p:txBody>
      </p:sp>
      <p:pic>
        <p:nvPicPr>
          <p:cNvPr id="34820" name="Picture 7" descr="космон_0005"/>
          <p:cNvPicPr>
            <a:picLocks noGrp="1" noChangeAspect="1" noChangeArrowheads="1"/>
          </p:cNvPicPr>
          <p:nvPr>
            <p:ph sz="half" idx="1"/>
          </p:nvPr>
        </p:nvPicPr>
        <p:blipFill rotWithShape="1">
          <a:blip r:embed="rId2"/>
          <a:srcRect l="12882" t="5236" r="11230" b="4504"/>
          <a:stretch/>
        </p:blipFill>
        <p:spPr>
          <a:xfrm rot="495182">
            <a:off x="3096212" y="2399985"/>
            <a:ext cx="1945531" cy="3190673"/>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6"/>
          <p:cNvSpPr>
            <a:spLocks noGrp="1" noChangeArrowheads="1"/>
          </p:cNvSpPr>
          <p:nvPr>
            <p:ph type="body" sz="half" idx="2"/>
          </p:nvPr>
        </p:nvSpPr>
        <p:spPr>
          <a:xfrm>
            <a:off x="5076056" y="2233138"/>
            <a:ext cx="3581400" cy="4114800"/>
          </a:xfrm>
        </p:spPr>
        <p:txBody>
          <a:bodyPr>
            <a:normAutofit/>
          </a:bodyPr>
          <a:lstStyle/>
          <a:p>
            <a:pPr algn="just">
              <a:buNone/>
            </a:pPr>
            <a:r>
              <a:rPr lang="ru-RU" sz="2500" dirty="0" smtClean="0">
                <a:solidFill>
                  <a:schemeClr val="tx1"/>
                </a:solidFill>
                <a:latin typeface="Arial" charset="0"/>
              </a:rPr>
              <a:t>	</a:t>
            </a:r>
            <a:r>
              <a:rPr lang="ru-RU" sz="2000" dirty="0" smtClean="0">
                <a:solidFill>
                  <a:schemeClr val="tx1"/>
                </a:solidFill>
                <a:latin typeface="Times New Roman" panose="02020603050405020304" pitchFamily="18" charset="0"/>
                <a:cs typeface="Times New Roman" panose="02020603050405020304" pitchFamily="18" charset="0"/>
              </a:rPr>
              <a:t>Многосуточными полётами Валерия Быковского </a:t>
            </a:r>
            <a:r>
              <a:rPr lang="ru-RU" sz="2000" dirty="0" smtClean="0"/>
              <a:t>–</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5 суток (</a:t>
            </a:r>
            <a:r>
              <a:rPr lang="ru-RU" sz="2000" dirty="0" smtClean="0">
                <a:solidFill>
                  <a:schemeClr val="tx1"/>
                </a:solidFill>
                <a:latin typeface="Times New Roman" panose="02020603050405020304" pitchFamily="18" charset="0"/>
                <a:cs typeface="Times New Roman" panose="02020603050405020304" pitchFamily="18" charset="0"/>
              </a:rPr>
              <a:t>14-19 </a:t>
            </a:r>
            <a:r>
              <a:rPr lang="ru-RU" sz="2000" dirty="0" smtClean="0">
                <a:solidFill>
                  <a:schemeClr val="tx1"/>
                </a:solidFill>
                <a:latin typeface="Times New Roman" panose="02020603050405020304" pitchFamily="18" charset="0"/>
                <a:cs typeface="Times New Roman" panose="02020603050405020304" pitchFamily="18" charset="0"/>
              </a:rPr>
              <a:t>июня 1963 г.) и Валентины Терешковой – </a:t>
            </a:r>
            <a:r>
              <a:rPr lang="ru-RU" sz="2000" i="1" dirty="0" smtClean="0">
                <a:solidFill>
                  <a:schemeClr val="tx1"/>
                </a:solidFill>
                <a:latin typeface="Times New Roman" panose="02020603050405020304" pitchFamily="18" charset="0"/>
                <a:cs typeface="Times New Roman" panose="02020603050405020304" pitchFamily="18" charset="0"/>
              </a:rPr>
              <a:t>первая женщина-космонавт</a:t>
            </a:r>
            <a:r>
              <a:rPr lang="ru-RU" sz="2000" dirty="0" smtClean="0">
                <a:solidFill>
                  <a:schemeClr val="accent4">
                    <a:lumMod val="40000"/>
                    <a:lumOff val="60000"/>
                  </a:schemeClr>
                </a:solidFill>
                <a:latin typeface="Times New Roman" panose="02020603050405020304" pitchFamily="18" charset="0"/>
                <a:cs typeface="Times New Roman" panose="02020603050405020304" pitchFamily="18" charset="0"/>
              </a:rPr>
              <a:t>,</a:t>
            </a:r>
            <a:r>
              <a:rPr lang="ru-RU" sz="2000" dirty="0" smtClean="0">
                <a:solidFill>
                  <a:schemeClr val="tx1"/>
                </a:solidFill>
                <a:latin typeface="Times New Roman" panose="02020603050405020304" pitchFamily="18" charset="0"/>
                <a:cs typeface="Times New Roman" panose="02020603050405020304" pitchFamily="18" charset="0"/>
              </a:rPr>
              <a:t> летавшая трое суток (</a:t>
            </a:r>
            <a:r>
              <a:rPr lang="ru-RU" sz="2000" dirty="0" smtClean="0">
                <a:solidFill>
                  <a:schemeClr val="tx1"/>
                </a:solidFill>
                <a:latin typeface="Times New Roman" panose="02020603050405020304" pitchFamily="18" charset="0"/>
                <a:cs typeface="Times New Roman" panose="02020603050405020304" pitchFamily="18" charset="0"/>
              </a:rPr>
              <a:t>16-19 </a:t>
            </a:r>
            <a:r>
              <a:rPr lang="ru-RU" sz="2000" dirty="0" smtClean="0">
                <a:solidFill>
                  <a:schemeClr val="tx1"/>
                </a:solidFill>
                <a:latin typeface="Times New Roman" panose="02020603050405020304" pitchFamily="18" charset="0"/>
                <a:cs typeface="Times New Roman" panose="02020603050405020304" pitchFamily="18" charset="0"/>
              </a:rPr>
              <a:t>июня 1963 г.) </a:t>
            </a:r>
            <a:r>
              <a:rPr lang="ru-RU" sz="2000" dirty="0" smtClean="0">
                <a:solidFill>
                  <a:srgbClr val="00B0F0"/>
                </a:solidFill>
                <a:latin typeface="Times New Roman" panose="02020603050405020304" pitchFamily="18" charset="0"/>
                <a:cs typeface="Times New Roman" panose="02020603050405020304" pitchFamily="18" charset="0"/>
              </a:rPr>
              <a:t>закончился </a:t>
            </a:r>
            <a:r>
              <a:rPr lang="ru-RU" sz="2000" i="1" dirty="0" smtClean="0">
                <a:solidFill>
                  <a:srgbClr val="00B0F0"/>
                </a:solidFill>
                <a:latin typeface="Times New Roman" panose="02020603050405020304" pitchFamily="18" charset="0"/>
                <a:cs typeface="Times New Roman" panose="02020603050405020304" pitchFamily="18" charset="0"/>
              </a:rPr>
              <a:t>первый этап проникновения человека в космос. </a:t>
            </a:r>
            <a:r>
              <a:rPr lang="ru-RU" sz="2000" b="1" i="1" dirty="0" smtClean="0">
                <a:solidFill>
                  <a:srgbClr val="00B0F0"/>
                </a:solidFill>
              </a:rPr>
              <a:t>	</a:t>
            </a:r>
          </a:p>
        </p:txBody>
      </p:sp>
      <p:pic>
        <p:nvPicPr>
          <p:cNvPr id="34821" name="Picture 8" descr="космон_0006"/>
          <p:cNvPicPr>
            <a:picLocks noChangeAspect="1" noChangeArrowheads="1"/>
          </p:cNvPicPr>
          <p:nvPr/>
        </p:nvPicPr>
        <p:blipFill rotWithShape="1">
          <a:blip r:embed="rId3"/>
          <a:srcRect l="3717" t="1772" r="5624" b="5391"/>
          <a:stretch/>
        </p:blipFill>
        <p:spPr bwMode="auto">
          <a:xfrm rot="21321294">
            <a:off x="592293" y="2359140"/>
            <a:ext cx="2160240" cy="31685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55576" y="5980638"/>
            <a:ext cx="4321439"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Терешкова В. В. и Быковский В. </a:t>
            </a:r>
            <a:r>
              <a:rPr lang="ru-RU" sz="2000" b="1" dirty="0" smtClean="0">
                <a:latin typeface="Times New Roman" panose="02020603050405020304" pitchFamily="18" charset="0"/>
                <a:cs typeface="Times New Roman" panose="02020603050405020304" pitchFamily="18" charset="0"/>
              </a:rPr>
              <a:t>Ф.</a:t>
            </a:r>
            <a:endParaRPr lang="ru-RU" sz="20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2123747"/>
      </p:ext>
    </p:extLst>
  </p:cSld>
  <p:clrMapOvr>
    <a:masterClrMapping/>
  </p:clrMapOvr>
  <p:transition advTm="20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a:xfrm>
            <a:off x="179512" y="836712"/>
            <a:ext cx="8784976" cy="1327150"/>
          </a:xfrm>
        </p:spPr>
        <p:txBody>
          <a:bodyPr>
            <a:noAutofit/>
          </a:bodyPr>
          <a:lstStyle/>
          <a:p>
            <a:pPr algn="ctr" eaLnBrk="1" hangingPunct="1"/>
            <a:r>
              <a:rPr lang="ru-RU" sz="4000" b="0" dirty="0" smtClean="0">
                <a:latin typeface="Arial" pitchFamily="34" charset="0"/>
                <a:cs typeface="Arial" pitchFamily="34" charset="0"/>
              </a:rPr>
              <a:t>Первый трёхместный космический корабль «Восход» 12-13 октября 1964 г</a:t>
            </a:r>
          </a:p>
        </p:txBody>
      </p:sp>
      <p:pic>
        <p:nvPicPr>
          <p:cNvPr id="35844" name="Picture 7" descr="космон_0007"/>
          <p:cNvPicPr>
            <a:picLocks noGrp="1" noChangeAspect="1" noChangeArrowheads="1"/>
          </p:cNvPicPr>
          <p:nvPr>
            <p:ph sz="half" idx="1"/>
          </p:nvPr>
        </p:nvPicPr>
        <p:blipFill rotWithShape="1">
          <a:blip r:embed="rId2"/>
          <a:srcRect l="6041" t="4198" r="4735" b="4346"/>
          <a:stretch/>
        </p:blipFill>
        <p:spPr>
          <a:xfrm rot="21379799">
            <a:off x="742420" y="2575416"/>
            <a:ext cx="1777324" cy="3095937"/>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Rectangle 6"/>
          <p:cNvSpPr>
            <a:spLocks noGrp="1" noChangeArrowheads="1"/>
          </p:cNvSpPr>
          <p:nvPr>
            <p:ph type="body" sz="half" idx="2"/>
          </p:nvPr>
        </p:nvSpPr>
        <p:spPr>
          <a:xfrm>
            <a:off x="5868144" y="2652231"/>
            <a:ext cx="2952328" cy="3394720"/>
          </a:xfrm>
          <a:noFill/>
        </p:spPr>
        <p:txBody>
          <a:bodyPr anchor="ctr" anchorCtr="1"/>
          <a:lstStyle/>
          <a:p>
            <a:pPr algn="just" eaLnBrk="1" hangingPunct="1">
              <a:lnSpc>
                <a:spcPct val="90000"/>
              </a:lnSpc>
              <a:buFont typeface="Wingdings" pitchFamily="2" charset="2"/>
              <a:buNone/>
            </a:pPr>
            <a:r>
              <a:rPr lang="ru-RU" sz="2100" dirty="0" smtClean="0"/>
              <a:t>	</a:t>
            </a:r>
            <a:r>
              <a:rPr lang="ru-RU" sz="2000" dirty="0" smtClean="0">
                <a:solidFill>
                  <a:schemeClr val="tx1"/>
                </a:solidFill>
                <a:latin typeface="Times New Roman" panose="02020603050405020304" pitchFamily="18" charset="0"/>
                <a:cs typeface="Times New Roman" panose="02020603050405020304" pitchFamily="18" charset="0"/>
              </a:rPr>
              <a:t>Большая вместимость</a:t>
            </a:r>
            <a:r>
              <a:rPr lang="ru-RU" sz="2000" dirty="0" smtClean="0">
                <a:solidFill>
                  <a:schemeClr val="tx1"/>
                </a:solidFill>
                <a:latin typeface="Times New Roman" panose="02020603050405020304" pitchFamily="18" charset="0"/>
                <a:cs typeface="Times New Roman" panose="02020603050405020304" pitchFamily="18" charset="0"/>
              </a:rPr>
              <a:t>, исследователи работали в нём без скафандров, мягкая посадка корабля на Землю. </a:t>
            </a:r>
          </a:p>
          <a:p>
            <a:pPr eaLnBrk="1" hangingPunct="1">
              <a:lnSpc>
                <a:spcPct val="90000"/>
              </a:lnSpc>
              <a:buFont typeface="Wingdings" pitchFamily="2" charset="2"/>
              <a:buNone/>
            </a:pPr>
            <a:r>
              <a:rPr lang="ru-RU" sz="2000" dirty="0" smtClean="0">
                <a:solidFill>
                  <a:schemeClr val="tx1"/>
                </a:solidFill>
                <a:latin typeface="Arial" charset="0"/>
              </a:rPr>
              <a:t>	</a:t>
            </a:r>
            <a:endParaRPr lang="ru-RU" sz="2000" b="1" dirty="0" smtClean="0">
              <a:solidFill>
                <a:schemeClr val="accent4">
                  <a:lumMod val="40000"/>
                  <a:lumOff val="60000"/>
                </a:schemeClr>
              </a:solidFill>
              <a:latin typeface="Arial" charset="0"/>
            </a:endParaRPr>
          </a:p>
        </p:txBody>
      </p:sp>
      <p:pic>
        <p:nvPicPr>
          <p:cNvPr id="35845" name="Picture 8" descr="космон_0008"/>
          <p:cNvPicPr>
            <a:picLocks noChangeAspect="1" noChangeArrowheads="1"/>
          </p:cNvPicPr>
          <p:nvPr/>
        </p:nvPicPr>
        <p:blipFill rotWithShape="1">
          <a:blip r:embed="rId3"/>
          <a:srcRect l="9881" t="5313" r="9137" b="3430"/>
          <a:stretch/>
        </p:blipFill>
        <p:spPr bwMode="auto">
          <a:xfrm>
            <a:off x="2683864" y="2564003"/>
            <a:ext cx="1459149" cy="30133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9" descr="космон_0009"/>
          <p:cNvPicPr>
            <a:picLocks noChangeAspect="1" noChangeArrowheads="1"/>
          </p:cNvPicPr>
          <p:nvPr/>
        </p:nvPicPr>
        <p:blipFill rotWithShape="1">
          <a:blip r:embed="rId4"/>
          <a:srcRect l="11395" t="4315" r="6030" b="2629"/>
          <a:stretch/>
        </p:blipFill>
        <p:spPr bwMode="auto">
          <a:xfrm rot="479744">
            <a:off x="4345367" y="2610395"/>
            <a:ext cx="1485664" cy="30133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51519" y="6046951"/>
            <a:ext cx="6208431" cy="618631"/>
          </a:xfrm>
          <a:prstGeom prst="rect">
            <a:avLst/>
          </a:prstGeom>
          <a:noFill/>
        </p:spPr>
        <p:txBody>
          <a:bodyPr wrap="none" rtlCol="0">
            <a:spAutoFit/>
          </a:bodyPr>
          <a:lstStyle/>
          <a:p>
            <a:pPr>
              <a:lnSpc>
                <a:spcPct val="90000"/>
              </a:lnSpc>
            </a:pPr>
            <a:r>
              <a:rPr lang="ru-RU" b="1" dirty="0">
                <a:latin typeface="Times New Roman" panose="02020603050405020304" pitchFamily="18" charset="0"/>
                <a:cs typeface="Times New Roman" panose="02020603050405020304" pitchFamily="18" charset="0"/>
              </a:rPr>
              <a:t>Экипаж </a:t>
            </a:r>
            <a:r>
              <a:rPr lang="ru-RU" b="1" dirty="0" smtClean="0">
                <a:latin typeface="Times New Roman" panose="02020603050405020304" pitchFamily="18" charset="0"/>
                <a:cs typeface="Times New Roman" panose="02020603050405020304" pitchFamily="18" charset="0"/>
              </a:rPr>
              <a:t>– В</a:t>
            </a:r>
            <a:r>
              <a:rPr lang="ru-RU" b="1" dirty="0">
                <a:latin typeface="Times New Roman" panose="02020603050405020304" pitchFamily="18" charset="0"/>
                <a:cs typeface="Times New Roman" panose="02020603050405020304" pitchFamily="18" charset="0"/>
              </a:rPr>
              <a:t>. М. Комаров</a:t>
            </a:r>
            <a:r>
              <a:rPr lang="ru-RU" b="1" dirty="0" smtClean="0">
                <a:latin typeface="Times New Roman" panose="02020603050405020304" pitchFamily="18" charset="0"/>
                <a:cs typeface="Times New Roman" panose="02020603050405020304" pitchFamily="18" charset="0"/>
              </a:rPr>
              <a:t>, К.П</a:t>
            </a:r>
            <a:r>
              <a:rPr lang="ru-RU" b="1" dirty="0">
                <a:latin typeface="Times New Roman" panose="02020603050405020304" pitchFamily="18" charset="0"/>
                <a:cs typeface="Times New Roman" panose="02020603050405020304" pitchFamily="18" charset="0"/>
              </a:rPr>
              <a:t>. Феоктистов и </a:t>
            </a:r>
            <a:r>
              <a:rPr lang="ru-RU" b="1" dirty="0" smtClean="0">
                <a:latin typeface="Times New Roman" panose="02020603050405020304" pitchFamily="18" charset="0"/>
                <a:cs typeface="Times New Roman" panose="02020603050405020304" pitchFamily="18" charset="0"/>
              </a:rPr>
              <a:t>Б</a:t>
            </a:r>
            <a:r>
              <a:rPr lang="ru-RU" b="1" dirty="0">
                <a:latin typeface="Times New Roman" panose="02020603050405020304" pitchFamily="18" charset="0"/>
                <a:cs typeface="Times New Roman" panose="02020603050405020304" pitchFamily="18" charset="0"/>
              </a:rPr>
              <a:t>. Б. Егоров.</a:t>
            </a:r>
          </a:p>
          <a:p>
            <a:endParaRPr lang="ru-RU" dirty="0"/>
          </a:p>
        </p:txBody>
      </p:sp>
    </p:spTree>
    <p:extLst>
      <p:ext uri="{BB962C8B-B14F-4D97-AF65-F5344CB8AC3E}">
        <p14:creationId xmlns:p14="http://schemas.microsoft.com/office/powerpoint/2010/main" val="2217571334"/>
      </p:ext>
    </p:extLst>
  </p:cSld>
  <p:clrMapOvr>
    <a:masterClrMapping/>
  </p:clrMapOvr>
  <p:transition advTm="20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idx="4294967295"/>
          </p:nvPr>
        </p:nvSpPr>
        <p:spPr>
          <a:xfrm>
            <a:off x="1830388" y="301625"/>
            <a:ext cx="7313612" cy="1143000"/>
          </a:xfrm>
        </p:spPr>
        <p:txBody>
          <a:bodyPr/>
          <a:lstStyle/>
          <a:p>
            <a:pPr algn="ctr" eaLnBrk="1" hangingPunct="1"/>
            <a:r>
              <a:rPr lang="ru-RU" smtClean="0"/>
              <a:t>Обелиск «Космос»</a:t>
            </a:r>
          </a:p>
        </p:txBody>
      </p:sp>
      <p:sp>
        <p:nvSpPr>
          <p:cNvPr id="38916" name="Rectangle 6"/>
          <p:cNvSpPr>
            <a:spLocks noGrp="1" noChangeArrowheads="1"/>
          </p:cNvSpPr>
          <p:nvPr>
            <p:ph type="body" sz="half" idx="4294967295"/>
          </p:nvPr>
        </p:nvSpPr>
        <p:spPr>
          <a:xfrm>
            <a:off x="3923928" y="1855011"/>
            <a:ext cx="4542978" cy="4114800"/>
          </a:xfrm>
        </p:spPr>
        <p:txBody>
          <a:bodyPr anchor="ctr"/>
          <a:lstStyle/>
          <a:p>
            <a:pPr algn="just" eaLnBrk="1" hangingPunct="1">
              <a:buFont typeface="Wingdings" pitchFamily="2" charset="2"/>
              <a:buNone/>
              <a:defRPr/>
            </a:pPr>
            <a:r>
              <a:rPr lang="ru-RU" sz="2400" dirty="0" smtClean="0">
                <a:latin typeface="+mj-lt"/>
              </a:rPr>
              <a:t>	</a:t>
            </a:r>
            <a:r>
              <a:rPr lang="ru-RU" sz="2000" dirty="0" smtClean="0">
                <a:solidFill>
                  <a:schemeClr val="tx1"/>
                </a:solidFill>
                <a:latin typeface="Times New Roman" panose="02020603050405020304" pitchFamily="18" charset="0"/>
                <a:cs typeface="Times New Roman" panose="02020603050405020304" pitchFamily="18" charset="0"/>
              </a:rPr>
              <a:t>4 ноября 1964 г. в Москве, недалеко </a:t>
            </a:r>
            <a:r>
              <a:rPr lang="ru-RU" sz="2000" dirty="0" smtClean="0">
                <a:solidFill>
                  <a:schemeClr val="tx1"/>
                </a:solidFill>
                <a:latin typeface="Times New Roman" panose="02020603050405020304" pitchFamily="18" charset="0"/>
                <a:cs typeface="Times New Roman" panose="02020603050405020304" pitchFamily="18" charset="0"/>
              </a:rPr>
              <a:t>от ВДНХ, состоялось </a:t>
            </a:r>
            <a:r>
              <a:rPr lang="ru-RU" sz="2000" dirty="0" smtClean="0">
                <a:solidFill>
                  <a:schemeClr val="tx1"/>
                </a:solidFill>
                <a:latin typeface="Times New Roman" panose="02020603050405020304" pitchFamily="18" charset="0"/>
                <a:cs typeface="Times New Roman" panose="02020603050405020304" pitchFamily="18" charset="0"/>
              </a:rPr>
              <a:t>торжественное открытие обелиска «Космос». Обелиск воздвигнут в </a:t>
            </a:r>
            <a:r>
              <a:rPr lang="ru-RU" sz="2000" dirty="0" smtClean="0">
                <a:solidFill>
                  <a:schemeClr val="tx1"/>
                </a:solidFill>
                <a:latin typeface="Times New Roman" panose="02020603050405020304" pitchFamily="18" charset="0"/>
                <a:cs typeface="Times New Roman" panose="02020603050405020304" pitchFamily="18" charset="0"/>
              </a:rPr>
              <a:t>честь запуска Первого </a:t>
            </a:r>
            <a:r>
              <a:rPr lang="ru-RU" sz="2000" dirty="0" smtClean="0">
                <a:solidFill>
                  <a:schemeClr val="tx1"/>
                </a:solidFill>
                <a:latin typeface="Times New Roman" panose="02020603050405020304" pitchFamily="18" charset="0"/>
                <a:cs typeface="Times New Roman" panose="02020603050405020304" pitchFamily="18" charset="0"/>
              </a:rPr>
              <a:t>искусственного спутника Земли. Музей открыт 10 апреля 1981 года, к 20-летию полёта в космос Юрия Гагарина.</a:t>
            </a:r>
          </a:p>
          <a:p>
            <a:pPr algn="just" eaLnBrk="1" hangingPunct="1">
              <a:buFont typeface="Wingdings" pitchFamily="2" charset="2"/>
              <a:buNone/>
              <a:defRPr/>
            </a:pPr>
            <a:r>
              <a:rPr lang="ru-RU" sz="2000" dirty="0" smtClean="0">
                <a:solidFill>
                  <a:schemeClr val="tx1"/>
                </a:solidFill>
                <a:latin typeface="Times New Roman" panose="02020603050405020304" pitchFamily="18" charset="0"/>
                <a:cs typeface="Times New Roman" panose="02020603050405020304" pitchFamily="18" charset="0"/>
              </a:rPr>
              <a:t>    Идея </a:t>
            </a:r>
            <a:r>
              <a:rPr lang="ru-RU" sz="2000" dirty="0" smtClean="0">
                <a:solidFill>
                  <a:schemeClr val="tx1"/>
                </a:solidFill>
                <a:latin typeface="Times New Roman" panose="02020603050405020304" pitchFamily="18" charset="0"/>
                <a:cs typeface="Times New Roman" panose="02020603050405020304" pitchFamily="18" charset="0"/>
              </a:rPr>
              <a:t>создания музея принадлежал Сергею Королёву.</a:t>
            </a:r>
          </a:p>
        </p:txBody>
      </p:sp>
      <p:pic>
        <p:nvPicPr>
          <p:cNvPr id="4301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822450"/>
            <a:ext cx="2946400" cy="402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2592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Заголовок 4"/>
          <p:cNvSpPr>
            <a:spLocks noGrp="1"/>
          </p:cNvSpPr>
          <p:nvPr>
            <p:ph type="title"/>
          </p:nvPr>
        </p:nvSpPr>
        <p:spPr/>
        <p:txBody>
          <a:bodyPr/>
          <a:lstStyle/>
          <a:p>
            <a:pPr algn="ctr"/>
            <a:r>
              <a:rPr lang="ru-RU" smtClean="0"/>
              <a:t>1964 год</a:t>
            </a:r>
          </a:p>
        </p:txBody>
      </p:sp>
      <p:sp>
        <p:nvSpPr>
          <p:cNvPr id="6" name="Объект 5"/>
          <p:cNvSpPr>
            <a:spLocks noGrp="1"/>
          </p:cNvSpPr>
          <p:nvPr>
            <p:ph idx="1"/>
          </p:nvPr>
        </p:nvSpPr>
        <p:spPr>
          <a:xfrm>
            <a:off x="3923928" y="1827213"/>
            <a:ext cx="4824536" cy="4114800"/>
          </a:xfrm>
        </p:spPr>
        <p:txBody>
          <a:bodyPr anchor="ctr">
            <a:normAutofit/>
          </a:bodyPr>
          <a:lstStyle/>
          <a:p>
            <a:pPr marL="0" indent="0" algn="just">
              <a:buFont typeface="Wingdings" pitchFamily="2" charset="2"/>
              <a:buNone/>
              <a:defRPr/>
            </a:pPr>
            <a:r>
              <a:rPr lang="ru-RU" sz="2000" dirty="0" smtClean="0">
                <a:solidFill>
                  <a:schemeClr val="tx1"/>
                </a:solidFill>
                <a:latin typeface="Times New Roman" panose="02020603050405020304" pitchFamily="18" charset="0"/>
                <a:cs typeface="Times New Roman" panose="02020603050405020304" pitchFamily="18" charset="0"/>
              </a:rPr>
              <a:t>Королёв С. П. осуществлял руководство полётом спутников системы «Электрон», а также трёхместного корабля «Восток»</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космонавтами – лётчиком Владимиром </a:t>
            </a:r>
            <a:r>
              <a:rPr lang="ru-RU" sz="2000" dirty="0" smtClean="0">
                <a:solidFill>
                  <a:schemeClr val="tx1"/>
                </a:solidFill>
                <a:latin typeface="Times New Roman" panose="02020603050405020304" pitchFamily="18" charset="0"/>
                <a:cs typeface="Times New Roman" panose="02020603050405020304" pitchFamily="18" charset="0"/>
              </a:rPr>
              <a:t>Комаровым</a:t>
            </a:r>
            <a:r>
              <a:rPr lang="ru-RU" sz="2000" dirty="0" smtClean="0">
                <a:solidFill>
                  <a:schemeClr val="tx1"/>
                </a:solidFill>
                <a:latin typeface="Times New Roman" panose="02020603050405020304" pitchFamily="18" charset="0"/>
                <a:cs typeface="Times New Roman" panose="02020603050405020304" pitchFamily="18" charset="0"/>
              </a:rPr>
              <a:t>, конструктором Константином </a:t>
            </a:r>
            <a:r>
              <a:rPr lang="ru-RU" sz="2000" dirty="0" smtClean="0">
                <a:solidFill>
                  <a:schemeClr val="tx1"/>
                </a:solidFill>
                <a:latin typeface="Times New Roman" panose="02020603050405020304" pitchFamily="18" charset="0"/>
                <a:cs typeface="Times New Roman" panose="02020603050405020304" pitchFamily="18" charset="0"/>
              </a:rPr>
              <a:t>Феоктистовым </a:t>
            </a:r>
            <a:r>
              <a:rPr lang="ru-RU" sz="2000" dirty="0" smtClean="0">
                <a:solidFill>
                  <a:schemeClr val="tx1"/>
                </a:solidFill>
                <a:latin typeface="Times New Roman" panose="02020603050405020304" pitchFamily="18" charset="0"/>
                <a:cs typeface="Times New Roman" panose="02020603050405020304" pitchFamily="18" charset="0"/>
              </a:rPr>
              <a:t>и врачом </a:t>
            </a:r>
            <a:r>
              <a:rPr lang="ru-RU" sz="2000" dirty="0" smtClean="0">
                <a:solidFill>
                  <a:schemeClr val="tx1"/>
                </a:solidFill>
                <a:latin typeface="Times New Roman" panose="02020603050405020304" pitchFamily="18" charset="0"/>
                <a:cs typeface="Times New Roman" panose="02020603050405020304" pitchFamily="18" charset="0"/>
              </a:rPr>
              <a:t>Борисом Егоровым</a:t>
            </a:r>
            <a:r>
              <a:rPr lang="ru-RU" sz="2000" dirty="0" smtClean="0">
                <a:solidFill>
                  <a:schemeClr val="tx1"/>
                </a:solidFill>
                <a:latin typeface="Times New Roman" panose="02020603050405020304" pitchFamily="18" charset="0"/>
                <a:cs typeface="Times New Roman" panose="02020603050405020304" pitchFamily="18" charset="0"/>
              </a:rPr>
              <a:t>; вёл отработку </a:t>
            </a:r>
            <a:r>
              <a:rPr lang="ru-RU" sz="2000" dirty="0" smtClean="0">
                <a:solidFill>
                  <a:schemeClr val="tx1"/>
                </a:solidFill>
                <a:latin typeface="Times New Roman" panose="02020603050405020304" pitchFamily="18" charset="0"/>
                <a:cs typeface="Times New Roman" panose="02020603050405020304" pitchFamily="18" charset="0"/>
              </a:rPr>
              <a:t>ракеты носителя </a:t>
            </a:r>
            <a:r>
              <a:rPr lang="ru-RU" sz="2000" dirty="0" smtClean="0">
                <a:solidFill>
                  <a:schemeClr val="tx1"/>
                </a:solidFill>
                <a:latin typeface="Times New Roman" panose="02020603050405020304" pitchFamily="18" charset="0"/>
                <a:cs typeface="Times New Roman" panose="02020603050405020304" pitchFamily="18" charset="0"/>
              </a:rPr>
              <a:t>«Союз» с третьей ступенью повышенной мощности; продолжал работы по модификации Н-1.</a:t>
            </a:r>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440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276475"/>
            <a:ext cx="2570163" cy="32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8259675"/>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11188" y="301625"/>
            <a:ext cx="8532812" cy="1182688"/>
          </a:xfrm>
        </p:spPr>
        <p:txBody>
          <a:bodyPr>
            <a:normAutofit/>
          </a:bodyPr>
          <a:lstStyle/>
          <a:p>
            <a:pPr algn="ctr" eaLnBrk="1" hangingPunct="1"/>
            <a:r>
              <a:rPr lang="ru-RU" sz="2800" dirty="0" smtClean="0"/>
              <a:t>1965 год – последний в жизни и деятельности Главного конструктора</a:t>
            </a:r>
          </a:p>
        </p:txBody>
      </p:sp>
      <p:sp>
        <p:nvSpPr>
          <p:cNvPr id="45059" name="Rectangle 3"/>
          <p:cNvSpPr>
            <a:spLocks noGrp="1" noChangeArrowheads="1"/>
          </p:cNvSpPr>
          <p:nvPr>
            <p:ph type="body" idx="1"/>
          </p:nvPr>
        </p:nvSpPr>
        <p:spPr>
          <a:xfrm>
            <a:off x="395536" y="2276871"/>
            <a:ext cx="8352928" cy="4608513"/>
          </a:xfrm>
        </p:spPr>
        <p:txBody>
          <a:bodyPr anchor="ctr">
            <a:noAutofit/>
          </a:bodyPr>
          <a:lstStyle/>
          <a:p>
            <a:pPr algn="just" eaLnBrk="1" hangingPunct="1">
              <a:lnSpc>
                <a:spcPct val="80000"/>
              </a:lnSpc>
              <a:buFont typeface="Wingdings" pitchFamily="2" charset="2"/>
              <a:buNone/>
            </a:pPr>
            <a:r>
              <a:rPr lang="ru-RU" sz="2000" dirty="0" smtClean="0">
                <a:latin typeface="Times New Roman" panose="02020603050405020304" pitchFamily="18" charset="0"/>
                <a:cs typeface="Times New Roman" panose="02020603050405020304" pitchFamily="18" charset="0"/>
              </a:rPr>
              <a:t>1</a:t>
            </a:r>
            <a:r>
              <a:rPr lang="ru-RU" sz="2000" dirty="0" smtClean="0">
                <a:solidFill>
                  <a:schemeClr val="tx1"/>
                </a:solidFill>
                <a:latin typeface="Times New Roman" panose="02020603050405020304" pitchFamily="18" charset="0"/>
                <a:cs typeface="Times New Roman" panose="02020603050405020304" pitchFamily="18" charset="0"/>
              </a:rPr>
              <a:t>. Март. Осуществляет руководство полётом корабля «Восход-2».</a:t>
            </a:r>
          </a:p>
          <a:p>
            <a:pPr algn="just" eaLnBrk="1" hangingPunct="1">
              <a:lnSpc>
                <a:spcPct val="80000"/>
              </a:lnSpc>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2. Апрель. Участвует в запуске </a:t>
            </a:r>
            <a:r>
              <a:rPr lang="ru-RU" sz="2000" dirty="0" smtClean="0">
                <a:solidFill>
                  <a:schemeClr val="tx1"/>
                </a:solidFill>
                <a:latin typeface="Times New Roman" panose="02020603050405020304" pitchFamily="18" charset="0"/>
                <a:cs typeface="Times New Roman" panose="02020603050405020304" pitchFamily="18" charset="0"/>
              </a:rPr>
              <a:t>автоматической межпланетной </a:t>
            </a:r>
            <a:r>
              <a:rPr lang="ru-RU" sz="2000" dirty="0" smtClean="0">
                <a:solidFill>
                  <a:schemeClr val="tx1"/>
                </a:solidFill>
                <a:latin typeface="Times New Roman" panose="02020603050405020304" pitchFamily="18" charset="0"/>
                <a:cs typeface="Times New Roman" panose="02020603050405020304" pitchFamily="18" charset="0"/>
              </a:rPr>
              <a:t>станции «Луна-5».</a:t>
            </a:r>
          </a:p>
          <a:p>
            <a:pPr algn="just" eaLnBrk="1" hangingPunct="1">
              <a:lnSpc>
                <a:spcPct val="80000"/>
              </a:lnSpc>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3. Июнь. Участвует в запуске </a:t>
            </a:r>
            <a:r>
              <a:rPr lang="ru-RU" sz="2000" dirty="0" smtClean="0">
                <a:solidFill>
                  <a:schemeClr val="tx1"/>
                </a:solidFill>
                <a:latin typeface="Times New Roman" panose="02020603050405020304" pitchFamily="18" charset="0"/>
                <a:cs typeface="Times New Roman" panose="02020603050405020304" pitchFamily="18" charset="0"/>
              </a:rPr>
              <a:t>автоматической межпланетной </a:t>
            </a:r>
            <a:r>
              <a:rPr lang="ru-RU" sz="2000" dirty="0" smtClean="0">
                <a:solidFill>
                  <a:schemeClr val="tx1"/>
                </a:solidFill>
                <a:latin typeface="Times New Roman" panose="02020603050405020304" pitchFamily="18" charset="0"/>
                <a:cs typeface="Times New Roman" panose="02020603050405020304" pitchFamily="18" charset="0"/>
              </a:rPr>
              <a:t>станции «Луна-6».</a:t>
            </a:r>
          </a:p>
          <a:p>
            <a:pPr algn="just" eaLnBrk="1" hangingPunct="1">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4</a:t>
            </a:r>
            <a:r>
              <a:rPr lang="ru-RU" sz="2000" dirty="0" smtClean="0">
                <a:solidFill>
                  <a:schemeClr val="tx1"/>
                </a:solidFill>
                <a:latin typeface="Times New Roman" panose="02020603050405020304" pitchFamily="18" charset="0"/>
                <a:cs typeface="Times New Roman" panose="02020603050405020304" pitchFamily="18" charset="0"/>
              </a:rPr>
              <a:t>. Участвует в запуске летательного аппарата «Зонд-3». Участвует в запуске тяжёлого спутника «Протон». </a:t>
            </a:r>
          </a:p>
          <a:p>
            <a:pPr algn="just" eaLnBrk="1" hangingPunct="1">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5. Участвует в запуске </a:t>
            </a:r>
            <a:r>
              <a:rPr lang="ru-RU" sz="2000" dirty="0" smtClean="0">
                <a:solidFill>
                  <a:schemeClr val="tx1"/>
                </a:solidFill>
                <a:latin typeface="Times New Roman" panose="02020603050405020304" pitchFamily="18" charset="0"/>
                <a:cs typeface="Times New Roman" panose="02020603050405020304" pitchFamily="18" charset="0"/>
              </a:rPr>
              <a:t>автоматической межпланетной </a:t>
            </a:r>
            <a:r>
              <a:rPr lang="ru-RU" sz="2000" dirty="0" smtClean="0">
                <a:solidFill>
                  <a:schemeClr val="tx1"/>
                </a:solidFill>
                <a:latin typeface="Times New Roman" panose="02020603050405020304" pitchFamily="18" charset="0"/>
                <a:cs typeface="Times New Roman" panose="02020603050405020304" pitchFamily="18" charset="0"/>
              </a:rPr>
              <a:t>станции «Луна-7» и второго спутника связи типа «Молния-1».</a:t>
            </a:r>
          </a:p>
          <a:p>
            <a:pPr algn="just" eaLnBrk="1" hangingPunct="1">
              <a:lnSpc>
                <a:spcPct val="80000"/>
              </a:lnSpc>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6. Ноябрь. Участвует в подготовке и запуске </a:t>
            </a:r>
            <a:r>
              <a:rPr lang="ru-RU" sz="2000" dirty="0" smtClean="0">
                <a:solidFill>
                  <a:schemeClr val="tx1"/>
                </a:solidFill>
                <a:latin typeface="Times New Roman" panose="02020603050405020304" pitchFamily="18" charset="0"/>
                <a:cs typeface="Times New Roman" panose="02020603050405020304" pitchFamily="18" charset="0"/>
              </a:rPr>
              <a:t>автоматических межпланетных станций «</a:t>
            </a:r>
            <a:r>
              <a:rPr lang="ru-RU" sz="2000" dirty="0" smtClean="0">
                <a:solidFill>
                  <a:schemeClr val="tx1"/>
                </a:solidFill>
                <a:latin typeface="Times New Roman" panose="02020603050405020304" pitchFamily="18" charset="0"/>
                <a:cs typeface="Times New Roman" panose="02020603050405020304" pitchFamily="18" charset="0"/>
              </a:rPr>
              <a:t>Венера-2» и «Венера-3</a:t>
            </a:r>
            <a:r>
              <a:rPr lang="ru-RU" sz="2000" dirty="0" smtClean="0">
                <a:solidFill>
                  <a:schemeClr val="tx1"/>
                </a:solidFill>
                <a:latin typeface="Times New Roman" panose="02020603050405020304" pitchFamily="18" charset="0"/>
                <a:cs typeface="Times New Roman" panose="02020603050405020304" pitchFamily="18" charset="0"/>
              </a:rPr>
              <a:t>».</a:t>
            </a:r>
            <a:endParaRPr lang="ru-RU" sz="2000" dirty="0" smtClean="0">
              <a:solidFill>
                <a:schemeClr val="tx1"/>
              </a:solidFill>
              <a:latin typeface="Times New Roman" panose="02020603050405020304" pitchFamily="18" charset="0"/>
              <a:cs typeface="Times New Roman" panose="02020603050405020304" pitchFamily="18" charset="0"/>
            </a:endParaRPr>
          </a:p>
          <a:p>
            <a:pPr algn="just" eaLnBrk="1" hangingPunct="1">
              <a:lnSpc>
                <a:spcPct val="80000"/>
              </a:lnSpc>
              <a:buFont typeface="Wingdings" pitchFamily="2" charset="2"/>
              <a:buNone/>
            </a:pPr>
            <a:r>
              <a:rPr lang="ru-RU" sz="2000" dirty="0" smtClean="0">
                <a:solidFill>
                  <a:schemeClr val="tx1"/>
                </a:solidFill>
                <a:latin typeface="Times New Roman" panose="02020603050405020304" pitchFamily="18" charset="0"/>
                <a:cs typeface="Times New Roman" panose="02020603050405020304" pitchFamily="18" charset="0"/>
              </a:rPr>
              <a:t>7. Участвует в подготовке и запуске автоматической межпланетной станции «Луна-8». Участвует в совещании по программе полёта </a:t>
            </a:r>
            <a:r>
              <a:rPr lang="ru-RU" sz="2000" dirty="0" smtClean="0">
                <a:solidFill>
                  <a:schemeClr val="tx1"/>
                </a:solidFill>
                <a:latin typeface="Times New Roman" panose="02020603050405020304" pitchFamily="18" charset="0"/>
                <a:cs typeface="Times New Roman" panose="02020603050405020304" pitchFamily="18" charset="0"/>
              </a:rPr>
              <a:t>автоматической межпланетной </a:t>
            </a:r>
            <a:r>
              <a:rPr lang="ru-RU" sz="2000" dirty="0" smtClean="0">
                <a:solidFill>
                  <a:schemeClr val="tx1"/>
                </a:solidFill>
                <a:latin typeface="Times New Roman" panose="02020603050405020304" pitchFamily="18" charset="0"/>
                <a:cs typeface="Times New Roman" panose="02020603050405020304" pitchFamily="18" charset="0"/>
              </a:rPr>
              <a:t>станции «Луна-9».</a:t>
            </a:r>
          </a:p>
          <a:p>
            <a:pPr algn="just" eaLnBrk="1" hangingPunct="1">
              <a:lnSpc>
                <a:spcPct val="80000"/>
              </a:lnSpc>
              <a:buFont typeface="Wingdings" pitchFamily="2" charset="2"/>
              <a:buNone/>
            </a:pPr>
            <a:r>
              <a:rPr lang="ru-RU" sz="2000" dirty="0" smtClean="0">
                <a:solidFill>
                  <a:schemeClr val="tx1"/>
                </a:solidFill>
                <a:latin typeface="Arial" charset="0"/>
              </a:rPr>
              <a:t> </a:t>
            </a:r>
          </a:p>
          <a:p>
            <a:pPr algn="just" eaLnBrk="1" hangingPunct="1">
              <a:lnSpc>
                <a:spcPct val="80000"/>
              </a:lnSpc>
              <a:buFont typeface="Wingdings" pitchFamily="2" charset="2"/>
              <a:buNone/>
            </a:pPr>
            <a:endParaRPr lang="ru-RU" sz="2800" dirty="0" smtClean="0">
              <a:latin typeface="Arial" charset="0"/>
            </a:endParaRPr>
          </a:p>
          <a:p>
            <a:pPr algn="just" eaLnBrk="1" hangingPunct="1">
              <a:lnSpc>
                <a:spcPct val="80000"/>
              </a:lnSpc>
              <a:buFont typeface="Wingdings" pitchFamily="2" charset="2"/>
              <a:buNone/>
            </a:pPr>
            <a:endParaRPr lang="ru-RU" sz="1800" dirty="0" smtClean="0">
              <a:latin typeface="Arial" charset="0"/>
            </a:endParaRPr>
          </a:p>
          <a:p>
            <a:pPr algn="just" eaLnBrk="1" hangingPunct="1">
              <a:lnSpc>
                <a:spcPct val="80000"/>
              </a:lnSpc>
              <a:buFont typeface="Wingdings" pitchFamily="2" charset="2"/>
              <a:buNone/>
            </a:pPr>
            <a:endParaRPr lang="ru-RU" sz="1800" dirty="0" smtClean="0">
              <a:latin typeface="Arial" charset="0"/>
            </a:endParaRPr>
          </a:p>
          <a:p>
            <a:pPr algn="just" eaLnBrk="1" hangingPunct="1">
              <a:lnSpc>
                <a:spcPct val="80000"/>
              </a:lnSpc>
              <a:buFont typeface="Wingdings" pitchFamily="2" charset="2"/>
              <a:buNone/>
            </a:pPr>
            <a:r>
              <a:rPr lang="ru-RU" sz="800" dirty="0" smtClean="0">
                <a:latin typeface="Arial" charset="0"/>
              </a:rPr>
              <a:t> </a:t>
            </a:r>
          </a:p>
        </p:txBody>
      </p:sp>
    </p:spTree>
    <p:extLst>
      <p:ext uri="{BB962C8B-B14F-4D97-AF65-F5344CB8AC3E}">
        <p14:creationId xmlns:p14="http://schemas.microsoft.com/office/powerpoint/2010/main" val="3352439012"/>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eaLnBrk="1" hangingPunct="1"/>
            <a:r>
              <a:rPr lang="ru-RU" smtClean="0"/>
              <a:t>Создание ядерного щита Родины</a:t>
            </a:r>
          </a:p>
        </p:txBody>
      </p:sp>
      <p:sp>
        <p:nvSpPr>
          <p:cNvPr id="5123" name="Rectangle 5"/>
          <p:cNvSpPr>
            <a:spLocks noGrp="1" noChangeArrowheads="1"/>
          </p:cNvSpPr>
          <p:nvPr>
            <p:ph type="body" sz="half" idx="2"/>
          </p:nvPr>
        </p:nvSpPr>
        <p:spPr>
          <a:xfrm>
            <a:off x="3348038" y="1628799"/>
            <a:ext cx="5338762" cy="4608513"/>
          </a:xfrm>
        </p:spPr>
        <p:txBody>
          <a:bodyPr anchor="ctr" anchorCtr="1"/>
          <a:lstStyle/>
          <a:p>
            <a:pPr marL="0" indent="0" algn="just" eaLnBrk="1" hangingPunct="1">
              <a:buFont typeface="Wingdings" pitchFamily="2" charset="2"/>
              <a:buNone/>
              <a:defRPr/>
            </a:pPr>
            <a:r>
              <a:rPr lang="ru-RU" sz="2200" dirty="0" smtClean="0">
                <a:solidFill>
                  <a:schemeClr val="tx1"/>
                </a:solidFill>
                <a:latin typeface="Times New Roman" panose="02020603050405020304" pitchFamily="18" charset="0"/>
                <a:cs typeface="Times New Roman" panose="02020603050405020304" pitchFamily="18" charset="0"/>
              </a:rPr>
              <a:t>В </a:t>
            </a:r>
            <a:r>
              <a:rPr lang="ru-RU" sz="2200" dirty="0" smtClean="0">
                <a:solidFill>
                  <a:schemeClr val="tx1"/>
                </a:solidFill>
                <a:latin typeface="Times New Roman" panose="02020603050405020304" pitchFamily="18" charset="0"/>
                <a:cs typeface="Times New Roman" panose="02020603050405020304" pitchFamily="18" charset="0"/>
              </a:rPr>
              <a:t>год </a:t>
            </a:r>
            <a:r>
              <a:rPr lang="ru-RU" sz="2200" dirty="0" smtClean="0">
                <a:solidFill>
                  <a:schemeClr val="tx1"/>
                </a:solidFill>
                <a:latin typeface="Times New Roman" panose="02020603050405020304" pitchFamily="18" charset="0"/>
                <a:cs typeface="Times New Roman" panose="02020603050405020304" pitchFamily="18" charset="0"/>
              </a:rPr>
              <a:t>40-летия </a:t>
            </a:r>
            <a:r>
              <a:rPr lang="ru-RU" sz="2200" dirty="0" smtClean="0">
                <a:solidFill>
                  <a:schemeClr val="tx1"/>
                </a:solidFill>
                <a:latin typeface="Times New Roman" panose="02020603050405020304" pitchFamily="18" charset="0"/>
                <a:cs typeface="Times New Roman" panose="02020603050405020304" pitchFamily="18" charset="0"/>
              </a:rPr>
              <a:t>Советской </a:t>
            </a:r>
            <a:r>
              <a:rPr lang="ru-RU" sz="2200" dirty="0" smtClean="0">
                <a:solidFill>
                  <a:schemeClr val="tx1"/>
                </a:solidFill>
                <a:latin typeface="Times New Roman" panose="02020603050405020304" pitchFamily="18" charset="0"/>
                <a:cs typeface="Times New Roman" panose="02020603050405020304" pitchFamily="18" charset="0"/>
              </a:rPr>
              <a:t>власти 27 августа </a:t>
            </a:r>
            <a:r>
              <a:rPr lang="ru-RU" sz="2200" dirty="0" smtClean="0">
                <a:solidFill>
                  <a:schemeClr val="tx1"/>
                </a:solidFill>
                <a:latin typeface="Times New Roman" panose="02020603050405020304" pitchFamily="18" charset="0"/>
                <a:cs typeface="Times New Roman" panose="02020603050405020304" pitchFamily="18" charset="0"/>
              </a:rPr>
              <a:t>1957 г. была испытана </a:t>
            </a:r>
            <a:r>
              <a:rPr lang="ru-RU" sz="2200" dirty="0" smtClean="0">
                <a:solidFill>
                  <a:schemeClr val="tx1"/>
                </a:solidFill>
                <a:latin typeface="Times New Roman" panose="02020603050405020304" pitchFamily="18" charset="0"/>
                <a:cs typeface="Times New Roman" panose="02020603050405020304" pitchFamily="18" charset="0"/>
              </a:rPr>
              <a:t>первая в мире </a:t>
            </a:r>
            <a:r>
              <a:rPr lang="ru-RU" sz="2200" b="1" i="1" dirty="0" smtClean="0">
                <a:solidFill>
                  <a:srgbClr val="00B0F0"/>
                </a:solidFill>
                <a:latin typeface="Times New Roman" panose="02020603050405020304" pitchFamily="18" charset="0"/>
                <a:cs typeface="Times New Roman" panose="02020603050405020304" pitchFamily="18" charset="0"/>
              </a:rPr>
              <a:t>мощная </a:t>
            </a:r>
            <a:r>
              <a:rPr lang="ru-RU" sz="2200" b="1" i="1" dirty="0" smtClean="0">
                <a:solidFill>
                  <a:srgbClr val="00B0F0"/>
                </a:solidFill>
                <a:latin typeface="Times New Roman" panose="02020603050405020304" pitchFamily="18" charset="0"/>
                <a:cs typeface="Times New Roman" panose="02020603050405020304" pitchFamily="18" charset="0"/>
              </a:rPr>
              <a:t>межконтинентальная баллистическая ракета Р-7 </a:t>
            </a:r>
            <a:r>
              <a:rPr lang="ru-RU" sz="2200" b="1" i="1" dirty="0" smtClean="0">
                <a:solidFill>
                  <a:srgbClr val="00B0F0"/>
                </a:solidFill>
                <a:latin typeface="Times New Roman" panose="02020603050405020304" pitchFamily="18" charset="0"/>
                <a:cs typeface="Times New Roman" panose="02020603050405020304" pitchFamily="18" charset="0"/>
              </a:rPr>
              <a:t>С.П</a:t>
            </a:r>
            <a:r>
              <a:rPr lang="ru-RU" sz="2200" b="1" i="1" dirty="0" smtClean="0">
                <a:solidFill>
                  <a:srgbClr val="00B0F0"/>
                </a:solidFill>
                <a:latin typeface="Times New Roman" panose="02020603050405020304" pitchFamily="18" charset="0"/>
                <a:cs typeface="Times New Roman" panose="02020603050405020304" pitchFamily="18" charset="0"/>
              </a:rPr>
              <a:t>. Королёва </a:t>
            </a:r>
            <a:r>
              <a:rPr lang="ru-RU" sz="2200" dirty="0" smtClean="0">
                <a:solidFill>
                  <a:srgbClr val="00B0F0"/>
                </a:solidFill>
                <a:latin typeface="Times New Roman" panose="02020603050405020304" pitchFamily="18" charset="0"/>
                <a:cs typeface="Times New Roman" panose="02020603050405020304" pitchFamily="18" charset="0"/>
              </a:rPr>
              <a:t>– </a:t>
            </a:r>
            <a:r>
              <a:rPr lang="ru-RU" sz="2200" dirty="0" smtClean="0">
                <a:solidFill>
                  <a:srgbClr val="00B0F0"/>
                </a:solidFill>
                <a:latin typeface="Times New Roman" panose="02020603050405020304" pitchFamily="18" charset="0"/>
                <a:cs typeface="Times New Roman" panose="02020603050405020304" pitchFamily="18" charset="0"/>
              </a:rPr>
              <a:t>средство доставки ядерного оружия к цели. </a:t>
            </a:r>
            <a:r>
              <a:rPr lang="ru-RU" sz="2000" b="1" i="1" dirty="0" smtClean="0">
                <a:solidFill>
                  <a:srgbClr val="FFFF00"/>
                </a:solidFill>
                <a:latin typeface="Times New Roman" panose="02020603050405020304" pitchFamily="18" charset="0"/>
                <a:cs typeface="Times New Roman" panose="02020603050405020304" pitchFamily="18" charset="0"/>
              </a:rPr>
              <a:t>И. В. Курчатова и С. П. Королёва </a:t>
            </a:r>
            <a:r>
              <a:rPr lang="ru-RU" sz="2000" dirty="0" smtClean="0">
                <a:solidFill>
                  <a:schemeClr val="tx1"/>
                </a:solidFill>
                <a:latin typeface="Times New Roman" panose="02020603050405020304" pitchFamily="18" charset="0"/>
                <a:cs typeface="Times New Roman" panose="02020603050405020304" pitchFamily="18" charset="0"/>
              </a:rPr>
              <a:t>долгие годы связывала крепкая творческая дружба</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b="1" dirty="0" smtClean="0">
                <a:solidFill>
                  <a:schemeClr val="tx1"/>
                </a:solidFill>
                <a:latin typeface="Times New Roman" panose="02020603050405020304" pitchFamily="18" charset="0"/>
                <a:cs typeface="Times New Roman" panose="02020603050405020304" pitchFamily="18" charset="0"/>
              </a:rPr>
              <a:t>Атом </a:t>
            </a:r>
            <a:r>
              <a:rPr lang="ru-RU" sz="2000" b="1" dirty="0" smtClean="0">
                <a:solidFill>
                  <a:schemeClr val="tx1"/>
                </a:solidFill>
                <a:latin typeface="Times New Roman" panose="02020603050405020304" pitchFamily="18" charset="0"/>
                <a:cs typeface="Times New Roman" panose="02020603050405020304" pitchFamily="18" charset="0"/>
              </a:rPr>
              <a:t>и ракета встали на защиту </a:t>
            </a:r>
            <a:r>
              <a:rPr lang="ru-RU" sz="2000" dirty="0" smtClean="0">
                <a:solidFill>
                  <a:schemeClr val="tx1"/>
                </a:solidFill>
                <a:latin typeface="Times New Roman" panose="02020603050405020304" pitchFamily="18" charset="0"/>
                <a:cs typeface="Times New Roman" panose="02020603050405020304" pitchFamily="18" charset="0"/>
              </a:rPr>
              <a:t>социалистической </a:t>
            </a:r>
            <a:r>
              <a:rPr lang="ru-RU" sz="2000" b="1" dirty="0" smtClean="0">
                <a:solidFill>
                  <a:schemeClr val="tx1"/>
                </a:solidFill>
                <a:latin typeface="Times New Roman" panose="02020603050405020304" pitchFamily="18" charset="0"/>
                <a:cs typeface="Times New Roman" panose="02020603050405020304" pitchFamily="18" charset="0"/>
              </a:rPr>
              <a:t>Отчизны.</a:t>
            </a:r>
          </a:p>
          <a:p>
            <a:pPr algn="just" eaLnBrk="1" hangingPunct="1">
              <a:buFont typeface="Wingdings" pitchFamily="2" charset="2"/>
              <a:buNone/>
              <a:defRPr/>
            </a:pPr>
            <a:r>
              <a:rPr lang="ru-RU" sz="2000" dirty="0" smtClean="0">
                <a:latin typeface="Times New Roman" panose="02020603050405020304" pitchFamily="18" charset="0"/>
                <a:cs typeface="Times New Roman" panose="02020603050405020304" pitchFamily="18" charset="0"/>
              </a:rPr>
              <a:t> </a:t>
            </a:r>
          </a:p>
        </p:txBody>
      </p:sp>
      <p:pic>
        <p:nvPicPr>
          <p:cNvPr id="5124" name="Picture 6" descr="кор_0002"/>
          <p:cNvPicPr>
            <a:picLocks noGrp="1" noChangeAspect="1" noChangeArrowheads="1"/>
          </p:cNvPicPr>
          <p:nvPr>
            <p:ph sz="half" idx="1"/>
          </p:nvPr>
        </p:nvPicPr>
        <p:blipFill rotWithShape="1">
          <a:blip r:embed="rId3">
            <a:grayscl/>
            <a:extLst>
              <a:ext uri="{BEBA8EAE-BF5A-486C-A8C5-ECC9F3942E4B}">
                <a14:imgProps xmlns:a14="http://schemas.microsoft.com/office/drawing/2010/main">
                  <a14:imgLayer r:embed="rId4">
                    <a14:imgEffect>
                      <a14:colorTemperature colorTemp="4700"/>
                    </a14:imgEffect>
                  </a14:imgLayer>
                </a14:imgProps>
              </a:ext>
            </a:extLst>
          </a:blip>
          <a:srcRect l="1549" t="2160" r="2366" b="2914"/>
          <a:stretch/>
        </p:blipFill>
        <p:spPr>
          <a:xfrm>
            <a:off x="385763" y="1779588"/>
            <a:ext cx="2767012" cy="3900487"/>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831454"/>
      </p:ext>
    </p:extLst>
  </p:cSld>
  <p:clrMapOvr>
    <a:masterClrMapping/>
  </p:clrMapOvr>
  <p:transition advTm="20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a:xfrm>
            <a:off x="395288" y="301625"/>
            <a:ext cx="8640762" cy="823913"/>
          </a:xfrm>
        </p:spPr>
        <p:txBody>
          <a:bodyPr/>
          <a:lstStyle/>
          <a:p>
            <a:pPr algn="ctr" eaLnBrk="1" hangingPunct="1"/>
            <a:r>
              <a:rPr lang="ru-RU" sz="3200" dirty="0" smtClean="0"/>
              <a:t>Полёт «Восхода-2»18-19 марта 1965 года</a:t>
            </a:r>
          </a:p>
        </p:txBody>
      </p:sp>
      <p:pic>
        <p:nvPicPr>
          <p:cNvPr id="38916" name="Picture 7" descr="первые_0005"/>
          <p:cNvPicPr>
            <a:picLocks noGrp="1" noChangeAspect="1" noChangeArrowheads="1"/>
          </p:cNvPicPr>
          <p:nvPr>
            <p:ph sz="half" idx="1"/>
          </p:nvPr>
        </p:nvPicPr>
        <p:blipFill rotWithShape="1">
          <a:blip r:embed="rId2"/>
          <a:srcRect l="3482" t="3680" r="52705" b="24556"/>
          <a:stretch/>
        </p:blipFill>
        <p:spPr>
          <a:xfrm rot="21364572">
            <a:off x="446510" y="1620334"/>
            <a:ext cx="2064358" cy="3716337"/>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Rectangle 6"/>
          <p:cNvSpPr>
            <a:spLocks noGrp="1" noChangeArrowheads="1"/>
          </p:cNvSpPr>
          <p:nvPr>
            <p:ph type="body" sz="half" idx="2"/>
          </p:nvPr>
        </p:nvSpPr>
        <p:spPr>
          <a:xfrm>
            <a:off x="4427984" y="1484784"/>
            <a:ext cx="4427537" cy="5111750"/>
          </a:xfrm>
        </p:spPr>
        <p:txBody>
          <a:bodyPr anchor="ctr"/>
          <a:lstStyle/>
          <a:p>
            <a:pPr algn="just" eaLnBrk="1" hangingPunct="1">
              <a:lnSpc>
                <a:spcPct val="80000"/>
              </a:lnSpc>
              <a:buFont typeface="Wingdings" pitchFamily="2" charset="2"/>
              <a:buNone/>
              <a:defRPr/>
            </a:pPr>
            <a:r>
              <a:rPr lang="ru-RU" sz="2100" dirty="0" smtClean="0">
                <a:latin typeface="Arial" charset="0"/>
              </a:rPr>
              <a:t>	</a:t>
            </a:r>
            <a:r>
              <a:rPr lang="ru-RU" sz="2000" dirty="0" smtClean="0">
                <a:solidFill>
                  <a:schemeClr val="tx1"/>
                </a:solidFill>
                <a:latin typeface="Times New Roman" panose="02020603050405020304" pitchFamily="18" charset="0"/>
                <a:cs typeface="Times New Roman" panose="02020603050405020304" pitchFamily="18" charset="0"/>
              </a:rPr>
              <a:t>Экипаж корабля – Павел Иванович Беляев и Алексей Архипович Леонов.</a:t>
            </a:r>
          </a:p>
          <a:p>
            <a:pPr algn="just" eaLnBrk="1" hangingPunct="1">
              <a:lnSpc>
                <a:spcPct val="80000"/>
              </a:lnSpc>
              <a:buFont typeface="Wingdings" pitchFamily="2" charset="2"/>
              <a:buNone/>
              <a:defRPr/>
            </a:pP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Впервые не </a:t>
            </a:r>
            <a:r>
              <a:rPr lang="ru-RU" sz="2000" dirty="0" smtClean="0">
                <a:solidFill>
                  <a:schemeClr val="tx1"/>
                </a:solidFill>
                <a:latin typeface="Times New Roman" panose="02020603050405020304" pitchFamily="18" charset="0"/>
                <a:cs typeface="Times New Roman" panose="02020603050405020304" pitchFamily="18" charset="0"/>
              </a:rPr>
              <a:t>через стёкла </a:t>
            </a:r>
            <a:r>
              <a:rPr lang="ru-RU" sz="2000" dirty="0" smtClean="0">
                <a:solidFill>
                  <a:schemeClr val="tx1"/>
                </a:solidFill>
                <a:latin typeface="Times New Roman" panose="02020603050405020304" pitchFamily="18" charset="0"/>
                <a:cs typeface="Times New Roman" panose="02020603050405020304" pitchFamily="18" charset="0"/>
              </a:rPr>
              <a:t>иллюминатора, впервые не </a:t>
            </a:r>
            <a:r>
              <a:rPr lang="ru-RU" sz="2000" dirty="0" smtClean="0">
                <a:solidFill>
                  <a:schemeClr val="tx1"/>
                </a:solidFill>
                <a:latin typeface="Times New Roman" panose="02020603050405020304" pitchFamily="18" charset="0"/>
                <a:cs typeface="Times New Roman" panose="02020603050405020304" pitchFamily="18" charset="0"/>
              </a:rPr>
              <a:t>стеснённый размерами корабля </a:t>
            </a:r>
            <a:r>
              <a:rPr lang="ru-RU" sz="2000" b="1" dirty="0" smtClean="0">
                <a:solidFill>
                  <a:srgbClr val="FFFF00"/>
                </a:solidFill>
                <a:latin typeface="Times New Roman" panose="02020603050405020304" pitchFamily="18" charset="0"/>
                <a:cs typeface="Times New Roman" panose="02020603050405020304" pitchFamily="18" charset="0"/>
              </a:rPr>
              <a:t>озирает Вселенную наш, советский человек, Алексей Леонов.</a:t>
            </a:r>
          </a:p>
          <a:p>
            <a:pPr algn="just" eaLnBrk="1" hangingPunct="1">
              <a:lnSpc>
                <a:spcPct val="80000"/>
              </a:lnSpc>
              <a:buFont typeface="Wingdings" pitchFamily="2" charset="2"/>
              <a:buNone/>
              <a:defRPr/>
            </a:pPr>
            <a:r>
              <a:rPr lang="ru-RU" sz="2000" dirty="0" smtClean="0">
                <a:solidFill>
                  <a:schemeClr val="tx1"/>
                </a:solidFill>
                <a:latin typeface="Times New Roman" panose="02020603050405020304" pitchFamily="18" charset="0"/>
                <a:cs typeface="Times New Roman" panose="02020603050405020304" pitchFamily="18" charset="0"/>
              </a:rPr>
              <a:t>	19 марта в 12 часов 02 минуты космический корабль благополучно приземлился в районе г. Перми. </a:t>
            </a:r>
            <a:r>
              <a:rPr lang="ru-RU" sz="2000" i="1" dirty="0" smtClean="0">
                <a:solidFill>
                  <a:srgbClr val="00B0F0"/>
                </a:solidFill>
                <a:latin typeface="Times New Roman" panose="02020603050405020304" pitchFamily="18" charset="0"/>
                <a:cs typeface="Times New Roman" panose="02020603050405020304" pitchFamily="18" charset="0"/>
              </a:rPr>
              <a:t>Посадка </a:t>
            </a:r>
            <a:r>
              <a:rPr lang="ru-RU" sz="2000" i="1" dirty="0" smtClean="0">
                <a:solidFill>
                  <a:srgbClr val="00B0F0"/>
                </a:solidFill>
                <a:latin typeface="Times New Roman" panose="02020603050405020304" pitchFamily="18" charset="0"/>
                <a:cs typeface="Times New Roman" panose="02020603050405020304" pitchFamily="18" charset="0"/>
              </a:rPr>
              <a:t>произведена командиром корабля полковником Беляевым с использованием системы ручного управления.</a:t>
            </a:r>
          </a:p>
          <a:p>
            <a:pPr lvl="1" eaLnBrk="1" hangingPunct="1">
              <a:buFont typeface="Wingdings" pitchFamily="2" charset="2"/>
              <a:buNone/>
              <a:defRPr/>
            </a:pPr>
            <a:endParaRPr lang="ru-RU" sz="2800" b="1" dirty="0" smtClean="0">
              <a:solidFill>
                <a:schemeClr val="accent4">
                  <a:lumMod val="40000"/>
                  <a:lumOff val="60000"/>
                </a:schemeClr>
              </a:solidFill>
            </a:endParaRPr>
          </a:p>
        </p:txBody>
      </p:sp>
      <p:pic>
        <p:nvPicPr>
          <p:cNvPr id="5" name="Picture 7" descr="первые_0005"/>
          <p:cNvPicPr>
            <a:picLocks noChangeAspect="1" noChangeArrowheads="1"/>
          </p:cNvPicPr>
          <p:nvPr/>
        </p:nvPicPr>
        <p:blipFill rotWithShape="1">
          <a:blip r:embed="rId2"/>
          <a:srcRect l="54335" t="3680" r="4066" b="24556"/>
          <a:stretch/>
        </p:blipFill>
        <p:spPr>
          <a:xfrm rot="355443">
            <a:off x="2454293" y="1648016"/>
            <a:ext cx="1960055" cy="3716337"/>
          </a:xfrm>
          <a:prstGeom prst="rect">
            <a:avLst/>
          </a:prstGeo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239477" y="5683314"/>
            <a:ext cx="3254289" cy="400110"/>
          </a:xfrm>
          <a:prstGeom prst="rect">
            <a:avLst/>
          </a:prstGeom>
          <a:noFill/>
        </p:spPr>
        <p:txBody>
          <a:bodyPr wrap="none" rtlCol="0">
            <a:spAutoFit/>
          </a:bodyPr>
          <a:lstStyle/>
          <a:p>
            <a:r>
              <a:rPr lang="ru-RU" sz="2000" dirty="0" smtClean="0">
                <a:latin typeface="Times New Roman" panose="02020603050405020304" pitchFamily="18" charset="0"/>
                <a:cs typeface="Times New Roman" panose="02020603050405020304" pitchFamily="18" charset="0"/>
              </a:rPr>
              <a:t>Беляев П. И. и Леонов А. А.</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7640143"/>
      </p:ext>
    </p:extLst>
  </p:cSld>
  <p:clrMapOvr>
    <a:masterClrMapping/>
  </p:clrMapOvr>
  <p:transition advTm="20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a:xfrm>
            <a:off x="323528" y="301625"/>
            <a:ext cx="8360097" cy="534988"/>
          </a:xfrm>
        </p:spPr>
        <p:txBody>
          <a:bodyPr anchor="ctr">
            <a:noAutofit/>
          </a:bodyPr>
          <a:lstStyle/>
          <a:p>
            <a:pPr algn="ctr" eaLnBrk="1" hangingPunct="1"/>
            <a:r>
              <a:rPr lang="ru-RU" sz="3200" b="0" dirty="0" smtClean="0"/>
              <a:t>Работа в июле, октябре, декабре 1965 года</a:t>
            </a:r>
          </a:p>
        </p:txBody>
      </p:sp>
      <p:pic>
        <p:nvPicPr>
          <p:cNvPr id="41988" name="Picture 6" descr="1965_0002"/>
          <p:cNvPicPr>
            <a:picLocks noGrp="1" noChangeAspect="1" noChangeArrowheads="1"/>
          </p:cNvPicPr>
          <p:nvPr>
            <p:ph sz="half" idx="1"/>
          </p:nvPr>
        </p:nvPicPr>
        <p:blipFill>
          <a:blip r:embed="rId2"/>
          <a:srcRect/>
          <a:stretch>
            <a:fillRect/>
          </a:stretch>
        </p:blipFill>
        <p:spPr>
          <a:xfrm>
            <a:off x="536442" y="1412777"/>
            <a:ext cx="2269252" cy="3078956"/>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p:cNvSpPr>
            <a:spLocks noGrp="1" noChangeArrowheads="1"/>
          </p:cNvSpPr>
          <p:nvPr>
            <p:ph type="body" sz="half" idx="2"/>
          </p:nvPr>
        </p:nvSpPr>
        <p:spPr>
          <a:xfrm>
            <a:off x="179512" y="4797152"/>
            <a:ext cx="8712968" cy="1925138"/>
          </a:xfrm>
        </p:spPr>
        <p:txBody>
          <a:bodyPr>
            <a:normAutofit/>
          </a:bodyPr>
          <a:lstStyle/>
          <a:p>
            <a:pPr algn="just" eaLnBrk="1" hangingPunct="1">
              <a:buFont typeface="Wingdings" pitchFamily="2" charset="2"/>
              <a:buNone/>
              <a:defRPr/>
            </a:pPr>
            <a:r>
              <a:rPr lang="ru-RU" sz="2100" dirty="0" smtClean="0">
                <a:latin typeface="Arial" charset="0"/>
              </a:rPr>
              <a:t>	</a:t>
            </a:r>
            <a:r>
              <a:rPr lang="ru-RU" sz="2100" dirty="0" smtClean="0">
                <a:solidFill>
                  <a:schemeClr val="tx1"/>
                </a:solidFill>
                <a:latin typeface="Times New Roman" panose="02020603050405020304" pitchFamily="18" charset="0"/>
                <a:cs typeface="Times New Roman" panose="02020603050405020304" pitchFamily="18" charset="0"/>
              </a:rPr>
              <a:t>Королёв </a:t>
            </a:r>
            <a:r>
              <a:rPr lang="ru-RU" sz="2100" dirty="0" smtClean="0">
                <a:solidFill>
                  <a:schemeClr val="tx1"/>
                </a:solidFill>
                <a:latin typeface="Times New Roman" panose="02020603050405020304" pitchFamily="18" charset="0"/>
                <a:cs typeface="Times New Roman" panose="02020603050405020304" pitchFamily="18" charset="0"/>
              </a:rPr>
              <a:t>у</a:t>
            </a:r>
            <a:r>
              <a:rPr lang="ru-RU" sz="2000" dirty="0" smtClean="0">
                <a:solidFill>
                  <a:schemeClr val="tx1"/>
                </a:solidFill>
                <a:latin typeface="Times New Roman" panose="02020603050405020304" pitchFamily="18" charset="0"/>
                <a:cs typeface="Times New Roman" panose="02020603050405020304" pitchFamily="18" charset="0"/>
              </a:rPr>
              <a:t>частвует в запуске летательного аппарата </a:t>
            </a:r>
            <a:r>
              <a:rPr lang="ru-RU" sz="2000" dirty="0" smtClean="0">
                <a:solidFill>
                  <a:schemeClr val="tx1"/>
                </a:solidFill>
                <a:latin typeface="Times New Roman" panose="02020603050405020304" pitchFamily="18" charset="0"/>
                <a:cs typeface="Times New Roman" panose="02020603050405020304" pitchFamily="18" charset="0"/>
              </a:rPr>
              <a:t>«</a:t>
            </a:r>
            <a:r>
              <a:rPr lang="ru-RU" sz="2000" dirty="0" smtClean="0">
                <a:solidFill>
                  <a:schemeClr val="tx1"/>
                </a:solidFill>
                <a:latin typeface="Times New Roman" panose="02020603050405020304" pitchFamily="18" charset="0"/>
                <a:cs typeface="Times New Roman" panose="02020603050405020304" pitchFamily="18" charset="0"/>
              </a:rPr>
              <a:t>Зонд-3»; тяжёлого спутника «Протон - 1»; </a:t>
            </a:r>
            <a:r>
              <a:rPr lang="ru-RU" sz="2000" dirty="0" smtClean="0">
                <a:solidFill>
                  <a:schemeClr val="tx1"/>
                </a:solidFill>
                <a:latin typeface="Times New Roman" panose="02020603050405020304" pitchFamily="18" charset="0"/>
                <a:cs typeface="Times New Roman" panose="02020603050405020304" pitchFamily="18" charset="0"/>
              </a:rPr>
              <a:t>автоматической межпланетной </a:t>
            </a:r>
            <a:r>
              <a:rPr lang="ru-RU" sz="2000" dirty="0" smtClean="0">
                <a:solidFill>
                  <a:schemeClr val="tx1"/>
                </a:solidFill>
                <a:latin typeface="Times New Roman" panose="02020603050405020304" pitchFamily="18" charset="0"/>
                <a:cs typeface="Times New Roman" panose="02020603050405020304" pitchFamily="18" charset="0"/>
              </a:rPr>
              <a:t>станции «Луна-7» и второго спутника связи типа «Молния-1», «Луна 8», «Луна-9».</a:t>
            </a:r>
            <a:endParaRPr lang="ru-RU" sz="2000" dirty="0">
              <a:solidFill>
                <a:schemeClr val="tx1"/>
              </a:solidFill>
              <a:latin typeface="Times New Roman" panose="02020603050405020304" pitchFamily="18" charset="0"/>
              <a:cs typeface="Times New Roman" panose="02020603050405020304" pitchFamily="18" charset="0"/>
            </a:endParaRPr>
          </a:p>
          <a:p>
            <a:pPr eaLnBrk="1" hangingPunct="1">
              <a:buFont typeface="Wingdings" pitchFamily="2" charset="2"/>
              <a:buNone/>
              <a:defRPr/>
            </a:pPr>
            <a:r>
              <a:rPr lang="ru-RU" sz="2000" dirty="0">
                <a:solidFill>
                  <a:schemeClr val="tx1"/>
                </a:solidFill>
              </a:rPr>
              <a:t> </a:t>
            </a:r>
          </a:p>
          <a:p>
            <a:pPr eaLnBrk="1" hangingPunct="1">
              <a:buFont typeface="Wingdings" pitchFamily="2" charset="2"/>
              <a:buNone/>
              <a:defRPr/>
            </a:pPr>
            <a:endParaRPr lang="ru-RU" sz="2000" dirty="0" smtClean="0">
              <a:latin typeface="Arial" charset="0"/>
            </a:endParaRPr>
          </a:p>
          <a:p>
            <a:pPr eaLnBrk="1" hangingPunct="1">
              <a:buFont typeface="Wingdings" pitchFamily="2" charset="2"/>
              <a:buNone/>
              <a:defRPr/>
            </a:pPr>
            <a:endParaRPr lang="ru-RU" sz="2000" dirty="0" smtClean="0">
              <a:latin typeface="Arial" charset="0"/>
            </a:endParaRPr>
          </a:p>
          <a:p>
            <a:pPr eaLnBrk="1" hangingPunct="1">
              <a:buFont typeface="Wingdings" pitchFamily="2" charset="2"/>
              <a:buNone/>
              <a:defRPr/>
            </a:pPr>
            <a:endParaRPr lang="ru-RU" sz="2800" dirty="0" smtClean="0"/>
          </a:p>
        </p:txBody>
      </p:sp>
      <p:pic>
        <p:nvPicPr>
          <p:cNvPr id="44037" name="Picture 6" descr="1965_0001"/>
          <p:cNvPicPr>
            <a:picLocks noChangeAspect="1" noChangeArrowheads="1"/>
          </p:cNvPicPr>
          <p:nvPr/>
        </p:nvPicPr>
        <p:blipFill>
          <a:blip r:embed="rId3" cstate="print">
            <a:extLst>
              <a:ext uri="{28A0092B-C50C-407E-A947-70E740481C1C}">
                <a14:useLocalDpi xmlns:a14="http://schemas.microsoft.com/office/drawing/2010/main" val="0"/>
              </a:ext>
            </a:extLst>
          </a:blip>
          <a:srcRect r="6403" b="2927"/>
          <a:stretch>
            <a:fillRect/>
          </a:stretch>
        </p:blipFill>
        <p:spPr bwMode="auto">
          <a:xfrm>
            <a:off x="3220273" y="1412776"/>
            <a:ext cx="2243838" cy="3078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827584" y="963340"/>
            <a:ext cx="1328184" cy="369332"/>
          </a:xfrm>
          <a:prstGeom prst="rect">
            <a:avLst/>
          </a:prstGeom>
          <a:noFill/>
        </p:spPr>
        <p:txBody>
          <a:bodyPr wrap="none" rtlCol="0">
            <a:spAutoFit/>
          </a:bodyPr>
          <a:lstStyle/>
          <a:p>
            <a:r>
              <a:rPr lang="ru-RU" dirty="0" smtClean="0"/>
              <a:t>«</a:t>
            </a:r>
            <a:r>
              <a:rPr lang="ru-RU" dirty="0" smtClean="0"/>
              <a:t>Протон-1</a:t>
            </a:r>
            <a:r>
              <a:rPr lang="ru-RU" dirty="0" smtClean="0"/>
              <a:t>»</a:t>
            </a:r>
            <a:endParaRPr lang="ru-RU" dirty="0"/>
          </a:p>
        </p:txBody>
      </p:sp>
      <p:sp>
        <p:nvSpPr>
          <p:cNvPr id="3" name="TextBox 2"/>
          <p:cNvSpPr txBox="1"/>
          <p:nvPr/>
        </p:nvSpPr>
        <p:spPr>
          <a:xfrm>
            <a:off x="3491880" y="908379"/>
            <a:ext cx="1398653" cy="369332"/>
          </a:xfrm>
          <a:prstGeom prst="rect">
            <a:avLst/>
          </a:prstGeom>
          <a:noFill/>
        </p:spPr>
        <p:txBody>
          <a:bodyPr wrap="none" rtlCol="0">
            <a:spAutoFit/>
          </a:bodyPr>
          <a:lstStyle/>
          <a:p>
            <a:r>
              <a:rPr lang="ru-RU" dirty="0" smtClean="0"/>
              <a:t>«</a:t>
            </a:r>
            <a:r>
              <a:rPr lang="ru-RU" dirty="0" smtClean="0"/>
              <a:t>Молния-1</a:t>
            </a:r>
            <a:r>
              <a:rPr lang="ru-RU" dirty="0" smtClean="0"/>
              <a:t>»</a:t>
            </a:r>
            <a:endParaRPr lang="ru-RU" dirty="0"/>
          </a:p>
        </p:txBody>
      </p:sp>
      <p:pic>
        <p:nvPicPr>
          <p:cNvPr id="8" name="Picture 7" descr="1965_0003"/>
          <p:cNvPicPr>
            <a:picLocks noChangeAspect="1" noChangeArrowheads="1"/>
          </p:cNvPicPr>
          <p:nvPr/>
        </p:nvPicPr>
        <p:blipFill rotWithShape="1">
          <a:blip r:embed="rId4">
            <a:extLst>
              <a:ext uri="{28A0092B-C50C-407E-A947-70E740481C1C}">
                <a14:useLocalDpi xmlns:a14="http://schemas.microsoft.com/office/drawing/2010/main" val="0"/>
              </a:ext>
            </a:extLst>
          </a:blip>
          <a:srcRect l="9427" t="541" r="4284" b="4645"/>
          <a:stretch/>
        </p:blipFill>
        <p:spPr>
          <a:xfrm>
            <a:off x="6067428" y="1412776"/>
            <a:ext cx="2160240" cy="307895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extBox 3"/>
          <p:cNvSpPr txBox="1"/>
          <p:nvPr/>
        </p:nvSpPr>
        <p:spPr>
          <a:xfrm>
            <a:off x="6372200" y="963340"/>
            <a:ext cx="1088760" cy="646331"/>
          </a:xfrm>
          <a:prstGeom prst="rect">
            <a:avLst/>
          </a:prstGeom>
          <a:noFill/>
        </p:spPr>
        <p:txBody>
          <a:bodyPr wrap="none" rtlCol="0">
            <a:spAutoFit/>
          </a:bodyPr>
          <a:lstStyle/>
          <a:p>
            <a:r>
              <a:rPr lang="ru-RU" dirty="0"/>
              <a:t>«Луна-8»</a:t>
            </a:r>
          </a:p>
          <a:p>
            <a:r>
              <a:rPr lang="ru-RU" dirty="0" smtClean="0"/>
              <a:t> </a:t>
            </a:r>
            <a:endParaRPr lang="ru-RU" dirty="0"/>
          </a:p>
        </p:txBody>
      </p:sp>
    </p:spTree>
    <p:extLst>
      <p:ext uri="{BB962C8B-B14F-4D97-AF65-F5344CB8AC3E}">
        <p14:creationId xmlns:p14="http://schemas.microsoft.com/office/powerpoint/2010/main" val="410979723"/>
      </p:ext>
    </p:extLst>
  </p:cSld>
  <p:clrMapOvr>
    <a:masterClrMapping/>
  </p:clrMapOvr>
  <p:transition advTm="20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Заголовок 3"/>
          <p:cNvSpPr>
            <a:spLocks noGrp="1"/>
          </p:cNvSpPr>
          <p:nvPr>
            <p:ph type="title"/>
          </p:nvPr>
        </p:nvSpPr>
        <p:spPr/>
        <p:txBody>
          <a:bodyPr/>
          <a:lstStyle/>
          <a:p>
            <a:pPr algn="ctr"/>
            <a:r>
              <a:rPr lang="ru-RU" smtClean="0"/>
              <a:t>1966 год</a:t>
            </a:r>
          </a:p>
        </p:txBody>
      </p:sp>
      <p:sp>
        <p:nvSpPr>
          <p:cNvPr id="6" name="Объект 5"/>
          <p:cNvSpPr>
            <a:spLocks noGrp="1"/>
          </p:cNvSpPr>
          <p:nvPr>
            <p:ph sz="half" idx="2"/>
          </p:nvPr>
        </p:nvSpPr>
        <p:spPr>
          <a:xfrm>
            <a:off x="3779838" y="1827213"/>
            <a:ext cx="5184775" cy="4114800"/>
          </a:xfrm>
        </p:spPr>
        <p:txBody>
          <a:bodyPr anchor="ctr"/>
          <a:lstStyle/>
          <a:p>
            <a:pPr marL="0" indent="0" algn="just">
              <a:buFont typeface="Wingdings" pitchFamily="2" charset="2"/>
              <a:buNone/>
              <a:defRPr/>
            </a:pPr>
            <a:r>
              <a:rPr lang="ru-RU" sz="2000" dirty="0" smtClean="0">
                <a:solidFill>
                  <a:schemeClr val="tx1"/>
                </a:solidFill>
                <a:latin typeface="Times New Roman" panose="02020603050405020304" pitchFamily="18" charset="0"/>
                <a:cs typeface="Times New Roman" panose="02020603050405020304" pitchFamily="18" charset="0"/>
              </a:rPr>
              <a:t>Королёв </a:t>
            </a:r>
            <a:r>
              <a:rPr lang="ru-RU" sz="2000" dirty="0">
                <a:solidFill>
                  <a:schemeClr val="tx1"/>
                </a:solidFill>
                <a:latin typeface="Times New Roman" panose="02020603050405020304" pitchFamily="18" charset="0"/>
                <a:cs typeface="Times New Roman" panose="02020603050405020304" pitchFamily="18" charset="0"/>
              </a:rPr>
              <a:t>С. П. отправил в </a:t>
            </a:r>
            <a:r>
              <a:rPr lang="ru-RU" sz="2000" dirty="0" smtClean="0">
                <a:solidFill>
                  <a:schemeClr val="tx1"/>
                </a:solidFill>
                <a:latin typeface="Times New Roman" panose="02020603050405020304" pitchFamily="18" charset="0"/>
                <a:cs typeface="Times New Roman" panose="02020603050405020304" pitchFamily="18" charset="0"/>
              </a:rPr>
              <a:t>Академию </a:t>
            </a:r>
            <a:r>
              <a:rPr lang="ru-RU" sz="2000" dirty="0">
                <a:solidFill>
                  <a:schemeClr val="tx1"/>
                </a:solidFill>
                <a:latin typeface="Times New Roman" panose="02020603050405020304" pitchFamily="18" charset="0"/>
                <a:cs typeface="Times New Roman" panose="02020603050405020304" pitchFamily="18" charset="0"/>
              </a:rPr>
              <a:t>Наук СССР отчёт </a:t>
            </a:r>
            <a:r>
              <a:rPr lang="ru-RU" sz="2000" dirty="0" smtClean="0">
                <a:solidFill>
                  <a:schemeClr val="tx1"/>
                </a:solidFill>
                <a:latin typeface="Times New Roman" panose="02020603050405020304" pitchFamily="18" charset="0"/>
                <a:cs typeface="Times New Roman" panose="02020603050405020304" pitchFamily="18" charset="0"/>
              </a:rPr>
              <a:t>о научной </a:t>
            </a:r>
            <a:r>
              <a:rPr lang="ru-RU" sz="2000" dirty="0">
                <a:solidFill>
                  <a:schemeClr val="tx1"/>
                </a:solidFill>
                <a:latin typeface="Times New Roman" panose="02020603050405020304" pitchFamily="18" charset="0"/>
                <a:cs typeface="Times New Roman" panose="02020603050405020304" pitchFamily="18" charset="0"/>
              </a:rPr>
              <a:t>деятельности за 1965 год; 	под псевдонимом «Профессор К. </a:t>
            </a:r>
            <a:r>
              <a:rPr lang="ru-RU" sz="2000" dirty="0" smtClean="0">
                <a:solidFill>
                  <a:schemeClr val="tx1"/>
                </a:solidFill>
                <a:latin typeface="Times New Roman" panose="02020603050405020304" pitchFamily="18" charset="0"/>
                <a:cs typeface="Times New Roman" panose="02020603050405020304" pitchFamily="18" charset="0"/>
              </a:rPr>
              <a:t>Сергеев</a:t>
            </a:r>
            <a:r>
              <a:rPr lang="ru-RU" sz="2000" dirty="0">
                <a:solidFill>
                  <a:schemeClr val="tx1"/>
                </a:solidFill>
                <a:latin typeface="Times New Roman" panose="02020603050405020304" pitchFamily="18" charset="0"/>
                <a:cs typeface="Times New Roman" panose="02020603050405020304" pitchFamily="18" charset="0"/>
              </a:rPr>
              <a:t>» опубликовал 1 января в </a:t>
            </a:r>
            <a:r>
              <a:rPr lang="ru-RU" sz="2000" dirty="0" smtClean="0">
                <a:solidFill>
                  <a:schemeClr val="tx1"/>
                </a:solidFill>
                <a:latin typeface="Times New Roman" panose="02020603050405020304" pitchFamily="18" charset="0"/>
                <a:cs typeface="Times New Roman" panose="02020603050405020304" pitchFamily="18" charset="0"/>
              </a:rPr>
              <a:t>«</a:t>
            </a:r>
            <a:r>
              <a:rPr lang="ru-RU" sz="2000" dirty="0">
                <a:solidFill>
                  <a:schemeClr val="tx1"/>
                </a:solidFill>
                <a:latin typeface="Times New Roman" panose="02020603050405020304" pitchFamily="18" charset="0"/>
                <a:cs typeface="Times New Roman" panose="02020603050405020304" pitchFamily="18" charset="0"/>
              </a:rPr>
              <a:t>Правде» </a:t>
            </a:r>
            <a:r>
              <a:rPr lang="ru-RU" sz="2000" b="1" dirty="0" smtClean="0">
                <a:solidFill>
                  <a:schemeClr val="tx1"/>
                </a:solidFill>
                <a:latin typeface="Times New Roman" panose="02020603050405020304" pitchFamily="18" charset="0"/>
                <a:cs typeface="Times New Roman" panose="02020603050405020304" pitchFamily="18" charset="0"/>
              </a:rPr>
              <a:t>статью</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b="1" dirty="0" smtClean="0">
                <a:solidFill>
                  <a:schemeClr val="tx1"/>
                </a:solidFill>
                <a:latin typeface="Times New Roman" panose="02020603050405020304" pitchFamily="18" charset="0"/>
                <a:cs typeface="Times New Roman" panose="02020603050405020304" pitchFamily="18" charset="0"/>
              </a:rPr>
              <a:t>«</a:t>
            </a:r>
            <a:r>
              <a:rPr lang="ru-RU" sz="2000" b="1" dirty="0">
                <a:solidFill>
                  <a:schemeClr val="tx1"/>
                </a:solidFill>
                <a:latin typeface="Times New Roman" panose="02020603050405020304" pitchFamily="18" charset="0"/>
                <a:cs typeface="Times New Roman" panose="02020603050405020304" pitchFamily="18" charset="0"/>
              </a:rPr>
              <a:t>Шаги в </a:t>
            </a:r>
            <a:r>
              <a:rPr lang="ru-RU" sz="2000" b="1" dirty="0" smtClean="0">
                <a:solidFill>
                  <a:schemeClr val="tx1"/>
                </a:solidFill>
                <a:latin typeface="Times New Roman" panose="02020603050405020304" pitchFamily="18" charset="0"/>
                <a:cs typeface="Times New Roman" panose="02020603050405020304" pitchFamily="18" charset="0"/>
              </a:rPr>
              <a:t>будущее</a:t>
            </a:r>
            <a:r>
              <a:rPr lang="ru-RU" sz="2000" b="1" dirty="0">
                <a:solidFill>
                  <a:schemeClr val="tx1"/>
                </a:solidFill>
                <a:latin typeface="Times New Roman" panose="02020603050405020304" pitchFamily="18" charset="0"/>
                <a:cs typeface="Times New Roman" panose="02020603050405020304" pitchFamily="18" charset="0"/>
              </a:rPr>
              <a:t>»</a:t>
            </a:r>
            <a:r>
              <a:rPr lang="ru-RU" sz="2000" dirty="0">
                <a:solidFill>
                  <a:schemeClr val="tx1"/>
                </a:solidFill>
                <a:latin typeface="Times New Roman" panose="02020603050405020304" pitchFamily="18" charset="0"/>
                <a:cs typeface="Times New Roman" panose="02020603050405020304" pitchFamily="18" charset="0"/>
              </a:rPr>
              <a:t>; созвал как </a:t>
            </a:r>
            <a:r>
              <a:rPr lang="ru-RU" sz="2000" dirty="0" smtClean="0">
                <a:solidFill>
                  <a:schemeClr val="tx1"/>
                </a:solidFill>
                <a:latin typeface="Times New Roman" panose="02020603050405020304" pitchFamily="18" charset="0"/>
                <a:cs typeface="Times New Roman" panose="02020603050405020304" pitchFamily="18" charset="0"/>
              </a:rPr>
              <a:t>руководитель </a:t>
            </a:r>
            <a:r>
              <a:rPr lang="ru-RU" sz="2000" dirty="0">
                <a:solidFill>
                  <a:schemeClr val="tx1"/>
                </a:solidFill>
                <a:latin typeface="Times New Roman" panose="02020603050405020304" pitchFamily="18" charset="0"/>
                <a:cs typeface="Times New Roman" panose="02020603050405020304" pitchFamily="18" charset="0"/>
              </a:rPr>
              <a:t>совещание своих </a:t>
            </a:r>
            <a:r>
              <a:rPr lang="ru-RU" sz="2000" dirty="0" smtClean="0">
                <a:solidFill>
                  <a:schemeClr val="tx1"/>
                </a:solidFill>
                <a:latin typeface="Times New Roman" panose="02020603050405020304" pitchFamily="18" charset="0"/>
                <a:cs typeface="Times New Roman" panose="02020603050405020304" pitchFamily="18" charset="0"/>
              </a:rPr>
              <a:t>заместителей </a:t>
            </a:r>
            <a:r>
              <a:rPr lang="ru-RU" sz="2000" dirty="0">
                <a:solidFill>
                  <a:schemeClr val="tx1"/>
                </a:solidFill>
                <a:latin typeface="Times New Roman" panose="02020603050405020304" pitchFamily="18" charset="0"/>
                <a:cs typeface="Times New Roman" panose="02020603050405020304" pitchFamily="18" charset="0"/>
              </a:rPr>
              <a:t>для обсуждение </a:t>
            </a:r>
            <a:r>
              <a:rPr lang="ru-RU" sz="2000" dirty="0" smtClean="0">
                <a:solidFill>
                  <a:schemeClr val="tx1"/>
                </a:solidFill>
                <a:latin typeface="Times New Roman" panose="02020603050405020304" pitchFamily="18" charset="0"/>
                <a:cs typeface="Times New Roman" panose="02020603050405020304" pitchFamily="18" charset="0"/>
              </a:rPr>
              <a:t>задач </a:t>
            </a:r>
            <a:r>
              <a:rPr lang="ru-RU" sz="2000" dirty="0">
                <a:solidFill>
                  <a:schemeClr val="tx1"/>
                </a:solidFill>
                <a:latin typeface="Times New Roman" panose="02020603050405020304" pitchFamily="18" charset="0"/>
                <a:cs typeface="Times New Roman" panose="02020603050405020304" pitchFamily="18" charset="0"/>
              </a:rPr>
              <a:t>на ближайшее будущее.</a:t>
            </a:r>
            <a:endParaRPr lang="ru-RU" dirty="0">
              <a:solidFill>
                <a:schemeClr val="tx1"/>
              </a:solidFill>
              <a:latin typeface="Times New Roman" panose="02020603050405020304" pitchFamily="18" charset="0"/>
              <a:cs typeface="Times New Roman" panose="02020603050405020304" pitchFamily="18" charset="0"/>
            </a:endParaRPr>
          </a:p>
          <a:p>
            <a:pPr marL="0" indent="0" algn="just">
              <a:buFont typeface="Wingdings" pitchFamily="2" charset="2"/>
              <a:buNone/>
              <a:defRPr/>
            </a:pPr>
            <a:endParaRPr lang="ru-RU" dirty="0"/>
          </a:p>
        </p:txBody>
      </p:sp>
      <p:pic>
        <p:nvPicPr>
          <p:cNvPr id="49156"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95288" y="1773238"/>
            <a:ext cx="3076575" cy="4114800"/>
          </a:xfrm>
          <a:noFill/>
        </p:spPr>
      </p:pic>
      <p:sp>
        <p:nvSpPr>
          <p:cNvPr id="49157" name="Прямоугольник 7"/>
          <p:cNvSpPr>
            <a:spLocks noChangeArrowheads="1"/>
          </p:cNvSpPr>
          <p:nvPr/>
        </p:nvSpPr>
        <p:spPr bwMode="auto">
          <a:xfrm>
            <a:off x="-107950" y="6021388"/>
            <a:ext cx="457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ru-RU" dirty="0">
                <a:latin typeface="Times New Roman" panose="02020603050405020304" pitchFamily="18" charset="0"/>
                <a:cs typeface="Times New Roman" panose="02020603050405020304" pitchFamily="18" charset="0"/>
              </a:rPr>
              <a:t>С. П. Королёв и его заместитель</a:t>
            </a:r>
          </a:p>
          <a:p>
            <a:pPr algn="ctr"/>
            <a:r>
              <a:rPr lang="ru-RU" dirty="0">
                <a:latin typeface="Times New Roman" panose="02020603050405020304" pitchFamily="18" charset="0"/>
                <a:cs typeface="Times New Roman" panose="02020603050405020304" pitchFamily="18" charset="0"/>
              </a:rPr>
              <a:t> С. О. Охапкин.</a:t>
            </a:r>
          </a:p>
        </p:txBody>
      </p:sp>
    </p:spTree>
    <p:extLst>
      <p:ext uri="{BB962C8B-B14F-4D97-AF65-F5344CB8AC3E}">
        <p14:creationId xmlns:p14="http://schemas.microsoft.com/office/powerpoint/2010/main" val="369411159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50825" y="301625"/>
            <a:ext cx="8432800" cy="1143000"/>
          </a:xfrm>
        </p:spPr>
        <p:txBody>
          <a:bodyPr anchor="ctr">
            <a:normAutofit/>
          </a:bodyPr>
          <a:lstStyle/>
          <a:p>
            <a:pPr algn="ctr" eaLnBrk="1" hangingPunct="1"/>
            <a:r>
              <a:rPr lang="ru-RU" b="0" dirty="0" smtClean="0"/>
              <a:t>Нет преград человеческой мысли !</a:t>
            </a:r>
          </a:p>
        </p:txBody>
      </p:sp>
      <p:pic>
        <p:nvPicPr>
          <p:cNvPr id="47108" name="Объект 2"/>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51520" y="2132856"/>
            <a:ext cx="4321175" cy="3240087"/>
          </a:xfrm>
        </p:spPr>
      </p:pic>
      <p:sp>
        <p:nvSpPr>
          <p:cNvPr id="45059" name="Rectangle 3"/>
          <p:cNvSpPr>
            <a:spLocks noGrp="1" noChangeArrowheads="1"/>
          </p:cNvSpPr>
          <p:nvPr>
            <p:ph type="body" sz="half" idx="2"/>
          </p:nvPr>
        </p:nvSpPr>
        <p:spPr>
          <a:xfrm>
            <a:off x="4427538" y="1827213"/>
            <a:ext cx="4608512" cy="4114800"/>
          </a:xfrm>
        </p:spPr>
        <p:txBody>
          <a:bodyPr anchor="ctr">
            <a:normAutofit/>
          </a:bodyPr>
          <a:lstStyle/>
          <a:p>
            <a:pPr algn="just" eaLnBrk="1" hangingPunct="1">
              <a:buFont typeface="Wingdings" pitchFamily="2" charset="2"/>
              <a:buNone/>
              <a:defRPr/>
            </a:pPr>
            <a:r>
              <a:rPr lang="ru-RU" sz="2500" dirty="0" smtClean="0"/>
              <a:t>	</a:t>
            </a:r>
            <a:r>
              <a:rPr lang="ru-RU" sz="2000" dirty="0" smtClean="0">
                <a:solidFill>
                  <a:schemeClr val="tx1"/>
                </a:solidFill>
                <a:latin typeface="Times New Roman" panose="02020603050405020304" pitchFamily="18" charset="0"/>
                <a:cs typeface="Times New Roman" panose="02020603050405020304" pitchFamily="18" charset="0"/>
              </a:rPr>
              <a:t>Люди </a:t>
            </a:r>
            <a:r>
              <a:rPr lang="ru-RU" sz="2000" dirty="0" smtClean="0">
                <a:solidFill>
                  <a:schemeClr val="tx1"/>
                </a:solidFill>
                <a:latin typeface="Times New Roman" panose="02020603050405020304" pitchFamily="18" charset="0"/>
                <a:cs typeface="Times New Roman" panose="02020603050405020304" pitchFamily="18" charset="0"/>
              </a:rPr>
              <a:t>никогда не забудут слова Королёва С. П.:</a:t>
            </a:r>
          </a:p>
          <a:p>
            <a:pPr algn="just" eaLnBrk="1" hangingPunct="1">
              <a:buFont typeface="Wingdings" pitchFamily="2" charset="2"/>
              <a:buNone/>
              <a:defRPr/>
            </a:pPr>
            <a:r>
              <a:rPr lang="ru-RU" sz="2000" i="1" dirty="0" smtClean="0">
                <a:solidFill>
                  <a:schemeClr val="tx1"/>
                </a:solidFill>
                <a:latin typeface="Times New Roman" panose="02020603050405020304" pitchFamily="18" charset="0"/>
                <a:cs typeface="Times New Roman" panose="02020603050405020304" pitchFamily="18" charset="0"/>
              </a:rPr>
              <a:t>    «…</a:t>
            </a:r>
            <a:r>
              <a:rPr lang="ru-RU" sz="2000" i="1" dirty="0" smtClean="0">
                <a:solidFill>
                  <a:schemeClr val="tx1"/>
                </a:solidFill>
                <a:latin typeface="Times New Roman" panose="02020603050405020304" pitchFamily="18" charset="0"/>
                <a:cs typeface="Times New Roman" panose="02020603050405020304" pitchFamily="18" charset="0"/>
              </a:rPr>
              <a:t>То, что казалось не сбыточным на протяжении веков, то, что ещё вчера было лишь дерзновенной мечтой, сегодня становиться реальной задачей, завтра свершением</a:t>
            </a:r>
            <a:r>
              <a:rPr lang="ru-RU" sz="2000" i="1" dirty="0" smtClean="0">
                <a:solidFill>
                  <a:schemeClr val="tx1"/>
                </a:solidFill>
                <a:latin typeface="Times New Roman" panose="02020603050405020304" pitchFamily="18" charset="0"/>
                <a:cs typeface="Times New Roman" panose="02020603050405020304" pitchFamily="18" charset="0"/>
              </a:rPr>
              <a:t>. Нет </a:t>
            </a:r>
            <a:r>
              <a:rPr lang="ru-RU" sz="2000" i="1" dirty="0" smtClean="0">
                <a:solidFill>
                  <a:schemeClr val="tx1"/>
                </a:solidFill>
                <a:latin typeface="Times New Roman" panose="02020603050405020304" pitchFamily="18" charset="0"/>
                <a:cs typeface="Times New Roman" panose="02020603050405020304" pitchFamily="18" charset="0"/>
              </a:rPr>
              <a:t>преград человеческой мысли!»</a:t>
            </a:r>
          </a:p>
        </p:txBody>
      </p:sp>
      <p:sp>
        <p:nvSpPr>
          <p:cNvPr id="2" name="TextBox 1"/>
          <p:cNvSpPr txBox="1"/>
          <p:nvPr/>
        </p:nvSpPr>
        <p:spPr>
          <a:xfrm>
            <a:off x="827584" y="5661248"/>
            <a:ext cx="2777620" cy="646331"/>
          </a:xfrm>
          <a:prstGeom prst="rect">
            <a:avLst/>
          </a:prstGeom>
          <a:noFill/>
        </p:spPr>
        <p:txBody>
          <a:bodyPr wrap="none" rtlCol="0">
            <a:spAutoFit/>
          </a:bodyPr>
          <a:lstStyle/>
          <a:p>
            <a:pPr algn="ctr"/>
            <a:r>
              <a:rPr lang="ru-RU" dirty="0" smtClean="0">
                <a:latin typeface="Times New Roman" panose="02020603050405020304" pitchFamily="18" charset="0"/>
                <a:cs typeface="Times New Roman" panose="02020603050405020304" pitchFamily="18" charset="0"/>
              </a:rPr>
              <a:t>Памятник в Калуге</a:t>
            </a:r>
          </a:p>
          <a:p>
            <a:pPr algn="ctr"/>
            <a:r>
              <a:rPr lang="ru-RU" dirty="0" smtClean="0">
                <a:latin typeface="Times New Roman" panose="02020603050405020304" pitchFamily="18" charset="0"/>
                <a:cs typeface="Times New Roman" panose="02020603050405020304" pitchFamily="18" charset="0"/>
              </a:rPr>
              <a:t>«Циолковский и Королёв»</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3341653"/>
      </p:ext>
    </p:extLst>
  </p:cSld>
  <p:clrMapOvr>
    <a:masterClrMapping/>
  </p:clrMapOvr>
  <p:transition advTm="20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ctr" eaLnBrk="1" hangingPunct="1"/>
            <a:r>
              <a:rPr lang="ru-RU" smtClean="0"/>
              <a:t>Литература</a:t>
            </a:r>
          </a:p>
        </p:txBody>
      </p:sp>
      <p:sp>
        <p:nvSpPr>
          <p:cNvPr id="51203" name="Rectangle 3"/>
          <p:cNvSpPr>
            <a:spLocks noGrp="1" noChangeArrowheads="1"/>
          </p:cNvSpPr>
          <p:nvPr>
            <p:ph type="body" idx="1"/>
          </p:nvPr>
        </p:nvSpPr>
        <p:spPr/>
        <p:txBody>
          <a:bodyPr/>
          <a:lstStyle/>
          <a:p>
            <a:pPr marL="552450" indent="-552450" eaLnBrk="1" hangingPunct="1">
              <a:lnSpc>
                <a:spcPct val="90000"/>
              </a:lnSpc>
              <a:buFont typeface="Wingdings" pitchFamily="2" charset="2"/>
              <a:buAutoNum type="arabicPeriod"/>
            </a:pPr>
            <a:r>
              <a:rPr lang="ru-RU" sz="2500" dirty="0" smtClean="0">
                <a:latin typeface="Times New Roman" panose="02020603050405020304" pitchFamily="18" charset="0"/>
                <a:cs typeface="Times New Roman" panose="02020603050405020304" pitchFamily="18" charset="0"/>
              </a:rPr>
              <a:t>А. Романов. Королёв. ЖЗЛ.- М.: Молодая гвардия, 1990.</a:t>
            </a:r>
          </a:p>
          <a:p>
            <a:pPr marL="552450" indent="-552450" eaLnBrk="1" hangingPunct="1">
              <a:lnSpc>
                <a:spcPct val="90000"/>
              </a:lnSpc>
              <a:buFont typeface="Wingdings" pitchFamily="2" charset="2"/>
              <a:buAutoNum type="arabicPeriod"/>
            </a:pPr>
            <a:r>
              <a:rPr lang="ru-RU" sz="2500" dirty="0" smtClean="0">
                <a:latin typeface="Times New Roman" panose="02020603050405020304" pitchFamily="18" charset="0"/>
                <a:cs typeface="Times New Roman" panose="02020603050405020304" pitchFamily="18" charset="0"/>
              </a:rPr>
              <a:t>А. П. Романов. Конструктор космических кораблей. – 5-е изд., </a:t>
            </a:r>
            <a:r>
              <a:rPr lang="ru-RU" sz="2500" dirty="0" err="1" smtClean="0">
                <a:latin typeface="Times New Roman" panose="02020603050405020304" pitchFamily="18" charset="0"/>
                <a:cs typeface="Times New Roman" panose="02020603050405020304" pitchFamily="18" charset="0"/>
              </a:rPr>
              <a:t>переработ</a:t>
            </a:r>
            <a:r>
              <a:rPr lang="ru-RU" sz="2500" dirty="0" smtClean="0">
                <a:latin typeface="Times New Roman" panose="02020603050405020304" pitchFamily="18" charset="0"/>
                <a:cs typeface="Times New Roman" panose="02020603050405020304" pitchFamily="18" charset="0"/>
              </a:rPr>
              <a:t>. И доп. – М.: Политиздат, 1981.</a:t>
            </a:r>
          </a:p>
          <a:p>
            <a:pPr marL="552450" indent="-552450" eaLnBrk="1" hangingPunct="1">
              <a:lnSpc>
                <a:spcPct val="90000"/>
              </a:lnSpc>
              <a:buFont typeface="Wingdings" pitchFamily="2" charset="2"/>
              <a:buAutoNum type="arabicPeriod"/>
            </a:pPr>
            <a:r>
              <a:rPr lang="ru-RU" sz="2500" dirty="0" smtClean="0">
                <a:latin typeface="Times New Roman" panose="02020603050405020304" pitchFamily="18" charset="0"/>
                <a:cs typeface="Times New Roman" panose="02020603050405020304" pitchFamily="18" charset="0"/>
              </a:rPr>
              <a:t>Глушко В. П. Развитие ракетостроения и космонавтики в СССР. – 2-е изд., доп. – М.: Машиностроение,1981.</a:t>
            </a:r>
          </a:p>
          <a:p>
            <a:pPr marL="552450" indent="-552450" eaLnBrk="1" hangingPunct="1">
              <a:lnSpc>
                <a:spcPct val="90000"/>
              </a:lnSpc>
              <a:buFont typeface="Wingdings" pitchFamily="2" charset="2"/>
              <a:buAutoNum type="arabicPeriod"/>
            </a:pPr>
            <a:r>
              <a:rPr lang="ru-RU" sz="2500" dirty="0" smtClean="0">
                <a:latin typeface="Times New Roman" panose="02020603050405020304" pitchFamily="18" charset="0"/>
                <a:cs typeface="Times New Roman" panose="02020603050405020304" pitchFamily="18" charset="0"/>
              </a:rPr>
              <a:t>Абрамов А. С. У Кремлёвской стены. – 4-е изд., доп. – М.: Политиздат, 1981.</a:t>
            </a:r>
          </a:p>
          <a:p>
            <a:pPr marL="552450" indent="-552450" eaLnBrk="1" hangingPunct="1">
              <a:lnSpc>
                <a:spcPct val="90000"/>
              </a:lnSpc>
              <a:buFont typeface="Wingdings" pitchFamily="2" charset="2"/>
              <a:buAutoNum type="arabicPeriod"/>
            </a:pPr>
            <a:r>
              <a:rPr lang="ru-RU" sz="2500" dirty="0" smtClean="0">
                <a:latin typeface="Times New Roman" panose="02020603050405020304" pitchFamily="18" charset="0"/>
                <a:cs typeface="Times New Roman" panose="02020603050405020304" pitchFamily="18" charset="0"/>
              </a:rPr>
              <a:t>Фото из Инет и книги п.3.</a:t>
            </a:r>
          </a:p>
        </p:txBody>
      </p:sp>
    </p:spTree>
    <p:extLst>
      <p:ext uri="{BB962C8B-B14F-4D97-AF65-F5344CB8AC3E}">
        <p14:creationId xmlns:p14="http://schemas.microsoft.com/office/powerpoint/2010/main" val="803368777"/>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pPr algn="ctr"/>
            <a:r>
              <a:rPr lang="ru-RU" dirty="0" smtClean="0"/>
              <a:t>Юбилей К. Э. Циолковского </a:t>
            </a:r>
          </a:p>
        </p:txBody>
      </p:sp>
      <p:sp>
        <p:nvSpPr>
          <p:cNvPr id="4" name="Объект 3"/>
          <p:cNvSpPr>
            <a:spLocks noGrp="1"/>
          </p:cNvSpPr>
          <p:nvPr>
            <p:ph sz="half" idx="2"/>
          </p:nvPr>
        </p:nvSpPr>
        <p:spPr>
          <a:xfrm>
            <a:off x="3924300" y="1772816"/>
            <a:ext cx="5040313" cy="4114800"/>
          </a:xfrm>
        </p:spPr>
        <p:txBody>
          <a:bodyPr anchor="ctr"/>
          <a:lstStyle/>
          <a:p>
            <a:pPr marL="85725" indent="-85725" algn="just" eaLnBrk="1" hangingPunct="1">
              <a:lnSpc>
                <a:spcPct val="90000"/>
              </a:lnSpc>
              <a:buFont typeface="Wingdings" pitchFamily="2" charset="2"/>
              <a:buNone/>
              <a:defRPr/>
            </a:pPr>
            <a:r>
              <a:rPr lang="ru-RU" sz="2000" dirty="0" smtClean="0">
                <a:latin typeface="Arial" charset="0"/>
              </a:rPr>
              <a:t> </a:t>
            </a:r>
            <a:r>
              <a:rPr lang="ru-RU" sz="2000" dirty="0" smtClean="0">
                <a:solidFill>
                  <a:schemeClr val="tx1"/>
                </a:solidFill>
                <a:latin typeface="Times New Roman" panose="02020603050405020304" pitchFamily="18" charset="0"/>
                <a:cs typeface="Times New Roman" panose="02020603050405020304" pitchFamily="18" charset="0"/>
              </a:rPr>
              <a:t>15 </a:t>
            </a:r>
            <a:r>
              <a:rPr lang="ru-RU" sz="2000" dirty="0">
                <a:solidFill>
                  <a:schemeClr val="tx1"/>
                </a:solidFill>
                <a:latin typeface="Times New Roman" panose="02020603050405020304" pitchFamily="18" charset="0"/>
                <a:cs typeface="Times New Roman" panose="02020603050405020304" pitchFamily="18" charset="0"/>
              </a:rPr>
              <a:t>сентября 1957 г. </a:t>
            </a:r>
            <a:r>
              <a:rPr lang="ru-RU" sz="2000" b="1" i="1" dirty="0">
                <a:solidFill>
                  <a:srgbClr val="00B0F0"/>
                </a:solidFill>
                <a:latin typeface="Times New Roman" panose="02020603050405020304" pitchFamily="18" charset="0"/>
                <a:cs typeface="Times New Roman" panose="02020603050405020304" pitchFamily="18" charset="0"/>
              </a:rPr>
              <a:t>в Калуге </a:t>
            </a:r>
            <a:r>
              <a:rPr lang="ru-RU" sz="2000" dirty="0">
                <a:solidFill>
                  <a:schemeClr val="tx1"/>
                </a:solidFill>
                <a:latin typeface="Times New Roman" panose="02020603050405020304" pitchFamily="18" charset="0"/>
                <a:cs typeface="Times New Roman" panose="02020603050405020304" pitchFamily="18" charset="0"/>
              </a:rPr>
              <a:t>отмечалось </a:t>
            </a:r>
            <a:r>
              <a:rPr lang="ru-RU" sz="2000" b="1" i="1" dirty="0">
                <a:solidFill>
                  <a:srgbClr val="00B0F0"/>
                </a:solidFill>
                <a:latin typeface="Times New Roman" panose="02020603050405020304" pitchFamily="18" charset="0"/>
                <a:cs typeface="Times New Roman" panose="02020603050405020304" pitchFamily="18" charset="0"/>
              </a:rPr>
              <a:t>100-летие</a:t>
            </a:r>
            <a:r>
              <a:rPr lang="ru-RU" sz="2000" i="1" dirty="0">
                <a:solidFill>
                  <a:schemeClr val="tx1"/>
                </a:solidFill>
                <a:latin typeface="Times New Roman" panose="02020603050405020304" pitchFamily="18" charset="0"/>
                <a:cs typeface="Times New Roman" panose="02020603050405020304" pitchFamily="18" charset="0"/>
              </a:rPr>
              <a:t> </a:t>
            </a:r>
            <a:r>
              <a:rPr lang="ru-RU" sz="2000" dirty="0">
                <a:solidFill>
                  <a:schemeClr val="tx1"/>
                </a:solidFill>
                <a:latin typeface="Times New Roman" panose="02020603050405020304" pitchFamily="18" charset="0"/>
                <a:cs typeface="Times New Roman" panose="02020603050405020304" pitchFamily="18" charset="0"/>
              </a:rPr>
              <a:t>со дня рождения </a:t>
            </a:r>
            <a:r>
              <a:rPr lang="ru-RU" sz="2000" b="1" i="1" dirty="0" smtClean="0">
                <a:solidFill>
                  <a:srgbClr val="00B0F0"/>
                </a:solidFill>
                <a:latin typeface="Times New Roman" panose="02020603050405020304" pitchFamily="18" charset="0"/>
                <a:cs typeface="Times New Roman" panose="02020603050405020304" pitchFamily="18" charset="0"/>
              </a:rPr>
              <a:t>К.Э</a:t>
            </a:r>
            <a:r>
              <a:rPr lang="ru-RU" sz="2000" b="1" i="1" dirty="0">
                <a:solidFill>
                  <a:srgbClr val="00B0F0"/>
                </a:solidFill>
                <a:latin typeface="Times New Roman" panose="02020603050405020304" pitchFamily="18" charset="0"/>
                <a:cs typeface="Times New Roman" panose="02020603050405020304" pitchFamily="18" charset="0"/>
              </a:rPr>
              <a:t>. Циолковского</a:t>
            </a:r>
            <a:r>
              <a:rPr lang="ru-RU" sz="2000" i="1" dirty="0">
                <a:solidFill>
                  <a:schemeClr val="tx1"/>
                </a:solidFill>
                <a:latin typeface="Times New Roman" panose="02020603050405020304" pitchFamily="18" charset="0"/>
                <a:cs typeface="Times New Roman" panose="02020603050405020304" pitchFamily="18" charset="0"/>
              </a:rPr>
              <a:t>. </a:t>
            </a:r>
            <a:r>
              <a:rPr lang="ru-RU" sz="2000" dirty="0">
                <a:solidFill>
                  <a:schemeClr val="tx1"/>
                </a:solidFill>
                <a:latin typeface="Times New Roman" panose="02020603050405020304" pitchFamily="18" charset="0"/>
                <a:cs typeface="Times New Roman" panose="02020603050405020304" pitchFamily="18" charset="0"/>
              </a:rPr>
              <a:t>Утром С. П. Королёв вместе с </a:t>
            </a:r>
            <a:r>
              <a:rPr lang="ru-RU" sz="2000" dirty="0" smtClean="0">
                <a:solidFill>
                  <a:schemeClr val="tx1"/>
                </a:solidFill>
                <a:latin typeface="Times New Roman" panose="02020603050405020304" pitchFamily="18" charset="0"/>
                <a:cs typeface="Times New Roman" panose="02020603050405020304" pitchFamily="18" charset="0"/>
              </a:rPr>
              <a:t>женой </a:t>
            </a:r>
            <a:r>
              <a:rPr lang="ru-RU" sz="2000" dirty="0">
                <a:solidFill>
                  <a:schemeClr val="tx1"/>
                </a:solidFill>
                <a:latin typeface="Times New Roman" panose="02020603050405020304" pitchFamily="18" charset="0"/>
                <a:cs typeface="Times New Roman" panose="02020603050405020304" pitchFamily="18" charset="0"/>
              </a:rPr>
              <a:t>Ниной Ивановной посетили Дом-музей учёного, присутствовали на закладке памятника Циолковскому с сквере Мира.</a:t>
            </a:r>
            <a:endParaRPr lang="ru-RU" sz="2400" dirty="0">
              <a:solidFill>
                <a:schemeClr val="tx1"/>
              </a:solidFill>
              <a:latin typeface="Times New Roman" panose="02020603050405020304" pitchFamily="18" charset="0"/>
              <a:cs typeface="Times New Roman" panose="02020603050405020304" pitchFamily="18" charset="0"/>
            </a:endParaRPr>
          </a:p>
          <a:p>
            <a:pPr marL="85725" indent="-85725" algn="just" eaLnBrk="1" hangingPunct="1">
              <a:buFont typeface="Wingdings" pitchFamily="2" charset="2"/>
              <a:buNone/>
              <a:defRPr/>
            </a:pPr>
            <a:r>
              <a:rPr lang="ru-RU" sz="2000" dirty="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Днём</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a:solidFill>
                  <a:schemeClr val="tx1"/>
                </a:solidFill>
                <a:latin typeface="Times New Roman" panose="02020603050405020304" pitchFamily="18" charset="0"/>
                <a:cs typeface="Times New Roman" panose="02020603050405020304" pitchFamily="18" charset="0"/>
              </a:rPr>
              <a:t>в Москве Королёв </a:t>
            </a:r>
            <a:r>
              <a:rPr lang="ru-RU" sz="2000" dirty="0" smtClean="0">
                <a:solidFill>
                  <a:schemeClr val="tx1"/>
                </a:solidFill>
                <a:latin typeface="Times New Roman" panose="02020603050405020304" pitchFamily="18" charset="0"/>
                <a:cs typeface="Times New Roman" panose="02020603050405020304" pitchFamily="18" charset="0"/>
              </a:rPr>
              <a:t>выступает с </a:t>
            </a:r>
            <a:r>
              <a:rPr lang="ru-RU" sz="2000" dirty="0">
                <a:solidFill>
                  <a:schemeClr val="tx1"/>
                </a:solidFill>
                <a:latin typeface="Times New Roman" panose="02020603050405020304" pitchFamily="18" charset="0"/>
                <a:cs typeface="Times New Roman" panose="02020603050405020304" pitchFamily="18" charset="0"/>
              </a:rPr>
              <a:t>докладом на торжественном 	заседании, посвящённом </a:t>
            </a:r>
            <a:r>
              <a:rPr lang="ru-RU" sz="2000" dirty="0" smtClean="0">
                <a:solidFill>
                  <a:schemeClr val="tx1"/>
                </a:solidFill>
                <a:latin typeface="Times New Roman" panose="02020603050405020304" pitchFamily="18" charset="0"/>
                <a:cs typeface="Times New Roman" panose="02020603050405020304" pitchFamily="18" charset="0"/>
              </a:rPr>
              <a:t>100-летию </a:t>
            </a:r>
            <a:r>
              <a:rPr lang="ru-RU" sz="2000" dirty="0" smtClean="0">
                <a:solidFill>
                  <a:schemeClr val="tx1"/>
                </a:solidFill>
                <a:latin typeface="Times New Roman" panose="02020603050405020304" pitchFamily="18" charset="0"/>
                <a:cs typeface="Times New Roman" panose="02020603050405020304" pitchFamily="18" charset="0"/>
              </a:rPr>
              <a:t>со дня </a:t>
            </a:r>
            <a:r>
              <a:rPr lang="ru-RU" sz="2000" dirty="0" smtClean="0">
                <a:solidFill>
                  <a:schemeClr val="tx1"/>
                </a:solidFill>
                <a:latin typeface="Times New Roman" panose="02020603050405020304" pitchFamily="18" charset="0"/>
                <a:cs typeface="Times New Roman" panose="02020603050405020304" pitchFamily="18" charset="0"/>
              </a:rPr>
              <a:t>рождения </a:t>
            </a:r>
            <a:r>
              <a:rPr lang="ru-RU" sz="2000" dirty="0" smtClean="0">
                <a:solidFill>
                  <a:schemeClr val="tx1"/>
                </a:solidFill>
                <a:latin typeface="Times New Roman" panose="02020603050405020304" pitchFamily="18" charset="0"/>
                <a:cs typeface="Times New Roman" panose="02020603050405020304" pitchFamily="18" charset="0"/>
              </a:rPr>
              <a:t>К</a:t>
            </a:r>
            <a:r>
              <a:rPr lang="ru-RU" sz="2000" dirty="0" smtClean="0">
                <a:solidFill>
                  <a:schemeClr val="tx1"/>
                </a:solidFill>
                <a:latin typeface="Times New Roman" panose="02020603050405020304" pitchFamily="18" charset="0"/>
                <a:cs typeface="Times New Roman" panose="02020603050405020304" pitchFamily="18" charset="0"/>
              </a:rPr>
              <a:t>. Э</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Циолковского</a:t>
            </a:r>
            <a:r>
              <a:rPr lang="ru-RU" sz="2000" dirty="0">
                <a:solidFill>
                  <a:schemeClr val="tx1"/>
                </a:solidFill>
                <a:latin typeface="Times New Roman" panose="02020603050405020304" pitchFamily="18" charset="0"/>
                <a:cs typeface="Times New Roman" panose="02020603050405020304" pitchFamily="18" charset="0"/>
              </a:rPr>
              <a:t>.</a:t>
            </a:r>
          </a:p>
          <a:p>
            <a:pPr marL="0" indent="0">
              <a:buFont typeface="Wingdings" pitchFamily="2" charset="2"/>
              <a:buNone/>
              <a:defRPr/>
            </a:pPr>
            <a:endParaRPr lang="ru-RU" sz="2000" dirty="0"/>
          </a:p>
        </p:txBody>
      </p:sp>
      <p:pic>
        <p:nvPicPr>
          <p:cNvPr id="5" name="Picture 10" descr="Королёв с женой"/>
          <p:cNvPicPr>
            <a:picLocks noGrp="1" noChangeAspect="1" noChangeArrowheads="1"/>
          </p:cNvPicPr>
          <p:nvPr>
            <p:ph sz="half" idx="1"/>
          </p:nvPr>
        </p:nvPicPr>
        <p:blipFill rotWithShape="1">
          <a:blip r:embed="rId2"/>
          <a:stretch/>
        </p:blipFill>
        <p:spPr>
          <a:xfrm>
            <a:off x="323528" y="2204864"/>
            <a:ext cx="3579813" cy="2990850"/>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Box 5"/>
          <p:cNvSpPr txBox="1">
            <a:spLocks noChangeArrowheads="1"/>
          </p:cNvSpPr>
          <p:nvPr/>
        </p:nvSpPr>
        <p:spPr bwMode="auto">
          <a:xfrm>
            <a:off x="588963" y="5419725"/>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dirty="0">
                <a:latin typeface="Times New Roman" panose="02020603050405020304" pitchFamily="18" charset="0"/>
                <a:cs typeface="Times New Roman" panose="02020603050405020304" pitchFamily="18" charset="0"/>
              </a:rPr>
              <a:t>Королёв С. П. с женой</a:t>
            </a:r>
          </a:p>
        </p:txBody>
      </p:sp>
      <p:pic>
        <p:nvPicPr>
          <p:cNvPr id="7174" name="Объект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190" y="502307"/>
            <a:ext cx="1131057"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4812440"/>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a:xfrm>
            <a:off x="179512" y="301625"/>
            <a:ext cx="8504113" cy="1143000"/>
          </a:xfrm>
        </p:spPr>
        <p:txBody>
          <a:bodyPr anchor="t">
            <a:noAutofit/>
          </a:bodyPr>
          <a:lstStyle/>
          <a:p>
            <a:pPr algn="ctr" eaLnBrk="1" hangingPunct="1"/>
            <a:r>
              <a:rPr lang="ru-RU" sz="4400" b="0" dirty="0" smtClean="0">
                <a:solidFill>
                  <a:schemeClr val="tx1"/>
                </a:solidFill>
                <a:latin typeface="Arial" pitchFamily="34" charset="0"/>
                <a:cs typeface="Arial" pitchFamily="34" charset="0"/>
              </a:rPr>
              <a:t>Начало космической эры</a:t>
            </a:r>
          </a:p>
        </p:txBody>
      </p:sp>
      <p:pic>
        <p:nvPicPr>
          <p:cNvPr id="6" name="Picture 15" descr="15286ab8b09d996f9fee5c3b75d"/>
          <p:cNvPicPr>
            <a:picLocks noGrp="1" noChangeAspect="1" noChangeArrowheads="1"/>
          </p:cNvPicPr>
          <p:nvPr>
            <p:ph sz="half" idx="1"/>
          </p:nvPr>
        </p:nvPicPr>
        <p:blipFill rotWithShape="1">
          <a:blip r:embed="rId3"/>
          <a:srcRect l="18856" t="10762" b="9337"/>
          <a:stretch/>
        </p:blipFill>
        <p:spPr>
          <a:xfrm>
            <a:off x="179512" y="2204864"/>
            <a:ext cx="3579812" cy="2890837"/>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6"/>
          <p:cNvSpPr>
            <a:spLocks noGrp="1" noChangeArrowheads="1"/>
          </p:cNvSpPr>
          <p:nvPr>
            <p:ph type="body" sz="half" idx="2"/>
          </p:nvPr>
        </p:nvSpPr>
        <p:spPr>
          <a:xfrm>
            <a:off x="3707904" y="1484784"/>
            <a:ext cx="5112568" cy="4608983"/>
          </a:xfrm>
          <a:ln>
            <a:solidFill>
              <a:schemeClr val="accent1"/>
            </a:solidFill>
          </a:ln>
        </p:spPr>
        <p:txBody>
          <a:bodyPr>
            <a:normAutofit/>
          </a:bodyPr>
          <a:lstStyle/>
          <a:p>
            <a:pPr marL="0" indent="0" algn="just">
              <a:buNone/>
              <a:defRPr/>
            </a:pPr>
            <a:r>
              <a:rPr lang="ru-RU" sz="2000" b="1" dirty="0" smtClean="0">
                <a:solidFill>
                  <a:srgbClr val="00B0F0"/>
                </a:solidFill>
                <a:latin typeface="Times New Roman" panose="02020603050405020304" pitchFamily="18" charset="0"/>
                <a:cs typeface="Times New Roman" panose="02020603050405020304" pitchFamily="18" charset="0"/>
              </a:rPr>
              <a:t>4 октября 1957г</a:t>
            </a:r>
            <a:r>
              <a:rPr lang="ru-RU" sz="2000" dirty="0" smtClean="0">
                <a:solidFill>
                  <a:srgbClr val="00B0F0"/>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Королёв </a:t>
            </a:r>
            <a:r>
              <a:rPr lang="ru-RU" sz="2000" dirty="0" smtClean="0">
                <a:solidFill>
                  <a:schemeClr val="tx1"/>
                </a:solidFill>
                <a:latin typeface="Times New Roman" panose="02020603050405020304" pitchFamily="18" charset="0"/>
                <a:cs typeface="Times New Roman" panose="02020603050405020304" pitchFamily="18" charset="0"/>
              </a:rPr>
              <a:t>руководит запуском первого в мире искусственного спутника Земли </a:t>
            </a:r>
            <a:r>
              <a:rPr lang="ru-RU" sz="2000" dirty="0" smtClean="0">
                <a:solidFill>
                  <a:schemeClr val="tx1"/>
                </a:solidFill>
                <a:latin typeface="Times New Roman" panose="02020603050405020304" pitchFamily="18" charset="0"/>
                <a:cs typeface="Times New Roman" panose="02020603050405020304" pitchFamily="18" charset="0"/>
              </a:rPr>
              <a:t>ПС-1, т.е</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b="1" dirty="0" smtClean="0">
                <a:solidFill>
                  <a:srgbClr val="00B0F0"/>
                </a:solidFill>
                <a:latin typeface="Times New Roman" panose="02020603050405020304" pitchFamily="18" charset="0"/>
                <a:cs typeface="Times New Roman" panose="02020603050405020304" pitchFamily="18" charset="0"/>
              </a:rPr>
              <a:t>«простейший спутник-1</a:t>
            </a:r>
            <a:r>
              <a:rPr lang="ru-RU" sz="2000" b="1" dirty="0" smtClean="0">
                <a:solidFill>
                  <a:srgbClr val="00B0F0"/>
                </a:solidFill>
                <a:latin typeface="Times New Roman" panose="02020603050405020304" pitchFamily="18" charset="0"/>
                <a:cs typeface="Times New Roman" panose="02020603050405020304" pitchFamily="18" charset="0"/>
              </a:rPr>
              <a:t>»</a:t>
            </a:r>
            <a:r>
              <a:rPr lang="ru-RU" sz="2000" dirty="0" smtClean="0">
                <a:solidFill>
                  <a:schemeClr val="tx1"/>
                </a:solidFill>
                <a:latin typeface="Times New Roman" panose="02020603050405020304" pitchFamily="18" charset="0"/>
                <a:cs typeface="Times New Roman" panose="02020603050405020304" pitchFamily="18" charset="0"/>
              </a:rPr>
              <a:t>. Запуск </a:t>
            </a:r>
            <a:r>
              <a:rPr lang="ru-RU" sz="2000" dirty="0" smtClean="0">
                <a:solidFill>
                  <a:schemeClr val="tx1"/>
                </a:solidFill>
                <a:latin typeface="Times New Roman" panose="02020603050405020304" pitchFamily="18" charset="0"/>
                <a:cs typeface="Times New Roman" panose="02020603050405020304" pitchFamily="18" charset="0"/>
              </a:rPr>
              <a:t>был осуществлён </a:t>
            </a:r>
            <a:r>
              <a:rPr lang="ru-RU" sz="2000" dirty="0">
                <a:solidFill>
                  <a:schemeClr val="tx1"/>
                </a:solidFill>
                <a:latin typeface="Times New Roman" panose="02020603050405020304" pitchFamily="18" charset="0"/>
                <a:cs typeface="Times New Roman" panose="02020603050405020304" pitchFamily="18" charset="0"/>
              </a:rPr>
              <a:t>в </a:t>
            </a:r>
            <a:r>
              <a:rPr lang="ru-RU" sz="2000" dirty="0" smtClean="0">
                <a:solidFill>
                  <a:schemeClr val="tx1"/>
                </a:solidFill>
                <a:latin typeface="Times New Roman" panose="02020603050405020304" pitchFamily="18" charset="0"/>
                <a:cs typeface="Times New Roman" panose="02020603050405020304" pitchFamily="18" charset="0"/>
              </a:rPr>
              <a:t>Советском </a:t>
            </a:r>
            <a:r>
              <a:rPr lang="ru-RU" sz="2000" dirty="0" smtClean="0">
                <a:solidFill>
                  <a:schemeClr val="tx1"/>
                </a:solidFill>
                <a:latin typeface="Times New Roman" panose="02020603050405020304" pitchFamily="18" charset="0"/>
                <a:cs typeface="Times New Roman" panose="02020603050405020304" pitchFamily="18" charset="0"/>
              </a:rPr>
              <a:t>Союзе в </a:t>
            </a:r>
            <a:r>
              <a:rPr lang="ru-RU" sz="2000" dirty="0">
                <a:solidFill>
                  <a:schemeClr val="tx1"/>
                </a:solidFill>
                <a:latin typeface="Times New Roman" panose="02020603050405020304" pitchFamily="18" charset="0"/>
                <a:cs typeface="Times New Roman" panose="02020603050405020304" pitchFamily="18" charset="0"/>
              </a:rPr>
              <a:t>22 ч. 28 мин. 34 сек. по </a:t>
            </a:r>
            <a:r>
              <a:rPr lang="ru-RU" sz="2000" dirty="0" smtClean="0">
                <a:solidFill>
                  <a:schemeClr val="tx1"/>
                </a:solidFill>
                <a:latin typeface="Times New Roman" panose="02020603050405020304" pitchFamily="18" charset="0"/>
                <a:cs typeface="Times New Roman" panose="02020603050405020304" pitchFamily="18" charset="0"/>
              </a:rPr>
              <a:t>московскому </a:t>
            </a:r>
            <a:r>
              <a:rPr lang="ru-RU" sz="2000" dirty="0">
                <a:solidFill>
                  <a:schemeClr val="tx1"/>
                </a:solidFill>
                <a:latin typeface="Times New Roman" panose="02020603050405020304" pitchFamily="18" charset="0"/>
                <a:cs typeface="Times New Roman" panose="02020603050405020304" pitchFamily="18" charset="0"/>
              </a:rPr>
              <a:t>времени. </a:t>
            </a:r>
            <a:r>
              <a:rPr lang="ru-RU" sz="2000" b="1" i="1" dirty="0" smtClean="0">
                <a:solidFill>
                  <a:srgbClr val="00B0F0"/>
                </a:solidFill>
                <a:latin typeface="Times New Roman" panose="02020603050405020304" pitchFamily="18" charset="0"/>
                <a:cs typeface="Times New Roman" panose="02020603050405020304" pitchFamily="18" charset="0"/>
              </a:rPr>
              <a:t>Впервые была </a:t>
            </a:r>
            <a:r>
              <a:rPr lang="ru-RU" sz="2000" b="1" i="1" dirty="0">
                <a:solidFill>
                  <a:srgbClr val="00B0F0"/>
                </a:solidFill>
                <a:latin typeface="Times New Roman" panose="02020603050405020304" pitchFamily="18" charset="0"/>
                <a:cs typeface="Times New Roman" panose="02020603050405020304" pitchFamily="18" charset="0"/>
              </a:rPr>
              <a:t>достигнута первая </a:t>
            </a:r>
            <a:r>
              <a:rPr lang="ru-RU" sz="2000" b="1" i="1" dirty="0" smtClean="0">
                <a:solidFill>
                  <a:srgbClr val="00B0F0"/>
                </a:solidFill>
                <a:latin typeface="Times New Roman" panose="02020603050405020304" pitchFamily="18" charset="0"/>
                <a:cs typeface="Times New Roman" panose="02020603050405020304" pitchFamily="18" charset="0"/>
              </a:rPr>
              <a:t>космическая скорость.</a:t>
            </a:r>
            <a:r>
              <a:rPr lang="ru-RU" sz="2000" dirty="0" smtClean="0">
                <a:solidFill>
                  <a:schemeClr val="tx1"/>
                </a:solidFill>
                <a:latin typeface="Times New Roman" panose="02020603050405020304" pitchFamily="18" charset="0"/>
                <a:cs typeface="Times New Roman" panose="02020603050405020304" pitchFamily="18" charset="0"/>
              </a:rPr>
              <a:t> Она </a:t>
            </a:r>
            <a:r>
              <a:rPr lang="ru-RU" sz="2000" dirty="0">
                <a:solidFill>
                  <a:schemeClr val="tx1"/>
                </a:solidFill>
                <a:latin typeface="Times New Roman" panose="02020603050405020304" pitchFamily="18" charset="0"/>
                <a:cs typeface="Times New Roman" panose="02020603050405020304" pitchFamily="18" charset="0"/>
              </a:rPr>
              <a:t>составляла для первого ИСЗ </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7780 м/с</a:t>
            </a:r>
            <a:r>
              <a:rPr lang="ru-RU" sz="2000" dirty="0">
                <a:solidFill>
                  <a:schemeClr val="tx1"/>
                </a:solidFill>
                <a:latin typeface="Times New Roman" panose="02020603050405020304" pitchFamily="18" charset="0"/>
                <a:cs typeface="Times New Roman" panose="02020603050405020304" pitchFamily="18" charset="0"/>
              </a:rPr>
              <a:t>. Наклонение орбиты </a:t>
            </a:r>
            <a:r>
              <a:rPr lang="ru-RU" sz="2000" dirty="0" smtClean="0">
                <a:solidFill>
                  <a:schemeClr val="tx1"/>
                </a:solidFill>
                <a:latin typeface="Times New Roman" panose="02020603050405020304" pitchFamily="18" charset="0"/>
                <a:cs typeface="Times New Roman" panose="02020603050405020304" pitchFamily="18" charset="0"/>
              </a:rPr>
              <a:t>спутника </a:t>
            </a:r>
            <a:r>
              <a:rPr lang="ru-RU" sz="2000" dirty="0">
                <a:solidFill>
                  <a:schemeClr val="tx1"/>
                </a:solidFill>
                <a:latin typeface="Times New Roman" panose="02020603050405020304" pitchFamily="18" charset="0"/>
                <a:cs typeface="Times New Roman" panose="02020603050405020304" pitchFamily="18" charset="0"/>
              </a:rPr>
              <a:t>равнялось </a:t>
            </a:r>
            <a:r>
              <a:rPr lang="ru-RU" sz="2000" dirty="0" smtClean="0">
                <a:solidFill>
                  <a:schemeClr val="tx1"/>
                </a:solidFill>
                <a:latin typeface="Times New Roman" panose="02020603050405020304" pitchFamily="18" charset="0"/>
                <a:cs typeface="Times New Roman" panose="02020603050405020304" pitchFamily="18" charset="0"/>
              </a:rPr>
              <a:t>65,1°, </a:t>
            </a:r>
            <a:r>
              <a:rPr lang="ru-RU" sz="2000" dirty="0">
                <a:solidFill>
                  <a:schemeClr val="tx1"/>
                </a:solidFill>
                <a:latin typeface="Times New Roman" panose="02020603050405020304" pitchFamily="18" charset="0"/>
                <a:cs typeface="Times New Roman" panose="02020603050405020304" pitchFamily="18" charset="0"/>
              </a:rPr>
              <a:t>высота перигея 228 км, высота апогея </a:t>
            </a:r>
            <a:r>
              <a:rPr lang="ru-RU" sz="2000" dirty="0" smtClean="0">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947 </a:t>
            </a:r>
            <a:r>
              <a:rPr lang="ru-RU" sz="2000" dirty="0">
                <a:solidFill>
                  <a:schemeClr val="tx1"/>
                </a:solidFill>
                <a:latin typeface="Times New Roman" panose="02020603050405020304" pitchFamily="18" charset="0"/>
                <a:cs typeface="Times New Roman" panose="02020603050405020304" pitchFamily="18" charset="0"/>
              </a:rPr>
              <a:t>км, период обращения 96,17 мин. Первый спутник существовал 92 дня (до 4 января 1958г</a:t>
            </a:r>
            <a:r>
              <a:rPr lang="ru-RU" sz="2000" dirty="0" smtClean="0">
                <a:solidFill>
                  <a:schemeClr val="tx1"/>
                </a:solidFill>
                <a:latin typeface="Times New Roman" panose="02020603050405020304" pitchFamily="18" charset="0"/>
                <a:cs typeface="Times New Roman" panose="02020603050405020304" pitchFamily="18" charset="0"/>
              </a:rPr>
              <a:t>.)</a:t>
            </a:r>
            <a:endParaRPr lang="ru-RU" sz="2200"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2126821"/>
      </p:ext>
    </p:extLst>
  </p:cSld>
  <p:clrMapOvr>
    <a:masterClrMapping/>
  </p:clrMapOvr>
  <p:transition advTm="2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79512" y="301625"/>
            <a:ext cx="8504113" cy="1143000"/>
          </a:xfrm>
        </p:spPr>
        <p:txBody>
          <a:bodyPr>
            <a:noAutofit/>
          </a:bodyPr>
          <a:lstStyle/>
          <a:p>
            <a:pPr algn="ctr" eaLnBrk="1" hangingPunct="1"/>
            <a:r>
              <a:rPr lang="ru-RU" sz="4000" b="0" dirty="0" smtClean="0">
                <a:latin typeface="Arial" pitchFamily="34" charset="0"/>
                <a:cs typeface="Arial" pitchFamily="34" charset="0"/>
              </a:rPr>
              <a:t>Второй в мире искусственный спутник Земли</a:t>
            </a:r>
          </a:p>
        </p:txBody>
      </p:sp>
      <p:pic>
        <p:nvPicPr>
          <p:cNvPr id="8196" name="Picture 6" descr="спутники_0002"/>
          <p:cNvPicPr>
            <a:picLocks noGrp="1" noChangeAspect="1" noChangeArrowheads="1"/>
          </p:cNvPicPr>
          <p:nvPr>
            <p:ph sz="half" idx="1"/>
          </p:nvPr>
        </p:nvPicPr>
        <p:blipFill>
          <a:blip r:embed="rId3"/>
          <a:srcRect l="72621" t="6979" r="5431" b="59593"/>
          <a:stretch>
            <a:fillRect/>
          </a:stretch>
        </p:blipFill>
        <p:spPr>
          <a:xfrm rot="5400000">
            <a:off x="763655" y="1044657"/>
            <a:ext cx="1928058" cy="2808312"/>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5"/>
          <p:cNvSpPr>
            <a:spLocks noGrp="1" noChangeArrowheads="1"/>
          </p:cNvSpPr>
          <p:nvPr>
            <p:ph type="body" sz="half" idx="2"/>
          </p:nvPr>
        </p:nvSpPr>
        <p:spPr>
          <a:xfrm>
            <a:off x="3347864" y="1772816"/>
            <a:ext cx="5256584" cy="5292725"/>
          </a:xfrm>
        </p:spPr>
        <p:txBody>
          <a:bodyPr anchorCtr="1">
            <a:normAutofit/>
          </a:bodyPr>
          <a:lstStyle/>
          <a:p>
            <a:pPr marL="85725" indent="-85725" algn="just" eaLnBrk="1" hangingPunct="1">
              <a:buFont typeface="Wingdings" pitchFamily="2" charset="2"/>
              <a:buNone/>
              <a:defRPr/>
            </a:pPr>
            <a:r>
              <a:rPr lang="ru-RU" sz="2000" dirty="0" smtClean="0">
                <a:solidFill>
                  <a:schemeClr val="tx1"/>
                </a:solidFill>
                <a:latin typeface="+mj-lt"/>
              </a:rPr>
              <a:t> </a:t>
            </a:r>
            <a:r>
              <a:rPr lang="ru-RU" sz="2000" dirty="0" smtClean="0">
                <a:solidFill>
                  <a:schemeClr val="tx1"/>
                </a:solidFill>
                <a:latin typeface="Times New Roman" panose="02020603050405020304" pitchFamily="18" charset="0"/>
                <a:cs typeface="Times New Roman" panose="02020603050405020304" pitchFamily="18" charset="0"/>
              </a:rPr>
              <a:t>Вес </a:t>
            </a:r>
            <a:r>
              <a:rPr lang="ru-RU" sz="2000" dirty="0" smtClean="0">
                <a:solidFill>
                  <a:schemeClr val="tx1"/>
                </a:solidFill>
                <a:latin typeface="Times New Roman" panose="02020603050405020304" pitchFamily="18" charset="0"/>
                <a:cs typeface="Times New Roman" panose="02020603050405020304" pitchFamily="18" charset="0"/>
              </a:rPr>
              <a:t>его почти в 6 раз превысил </a:t>
            </a:r>
            <a:r>
              <a:rPr lang="ru-RU" sz="2000" dirty="0" smtClean="0">
                <a:solidFill>
                  <a:schemeClr val="tx1"/>
                </a:solidFill>
                <a:latin typeface="Times New Roman" panose="02020603050405020304" pitchFamily="18" charset="0"/>
                <a:cs typeface="Times New Roman" panose="02020603050405020304" pitchFamily="18" charset="0"/>
              </a:rPr>
              <a:t>вес первого </a:t>
            </a:r>
            <a:r>
              <a:rPr lang="ru-RU" sz="2000" dirty="0" smtClean="0">
                <a:solidFill>
                  <a:schemeClr val="tx1"/>
                </a:solidFill>
                <a:latin typeface="Times New Roman" panose="02020603050405020304" pitchFamily="18" charset="0"/>
                <a:cs typeface="Times New Roman" panose="02020603050405020304" pitchFamily="18" charset="0"/>
              </a:rPr>
              <a:t>спутника (508,3 кг).На борту – </a:t>
            </a:r>
            <a:r>
              <a:rPr lang="ru-RU" sz="2000" dirty="0" smtClean="0">
                <a:solidFill>
                  <a:schemeClr val="tx1"/>
                </a:solidFill>
                <a:latin typeface="Times New Roman" panose="02020603050405020304" pitchFamily="18" charset="0"/>
                <a:cs typeface="Times New Roman" panose="02020603050405020304" pitchFamily="18" charset="0"/>
              </a:rPr>
              <a:t>собака </a:t>
            </a:r>
            <a:r>
              <a:rPr lang="ru-RU" sz="2000" b="1" i="1" dirty="0" smtClean="0">
                <a:solidFill>
                  <a:srgbClr val="00B0F0"/>
                </a:solidFill>
                <a:latin typeface="Times New Roman" panose="02020603050405020304" pitchFamily="18" charset="0"/>
                <a:cs typeface="Times New Roman" panose="02020603050405020304" pitchFamily="18" charset="0"/>
              </a:rPr>
              <a:t>Лайка</a:t>
            </a:r>
            <a:r>
              <a:rPr lang="ru-RU" sz="2000" dirty="0" smtClean="0">
                <a:solidFill>
                  <a:schemeClr val="tx1"/>
                </a:solidFill>
                <a:latin typeface="Times New Roman" panose="02020603050405020304" pitchFamily="18" charset="0"/>
                <a:cs typeface="Times New Roman" panose="02020603050405020304" pitchFamily="18" charset="0"/>
              </a:rPr>
              <a:t> и научная аппаратура. </a:t>
            </a:r>
            <a:r>
              <a:rPr lang="ru-RU" sz="2000" dirty="0" smtClean="0">
                <a:solidFill>
                  <a:schemeClr val="tx1"/>
                </a:solidFill>
                <a:latin typeface="Times New Roman" panose="02020603050405020304" pitchFamily="18" charset="0"/>
                <a:cs typeface="Times New Roman" panose="02020603050405020304" pitchFamily="18" charset="0"/>
              </a:rPr>
              <a:t>Выведен </a:t>
            </a:r>
            <a:r>
              <a:rPr lang="ru-RU" sz="2000" dirty="0" smtClean="0">
                <a:solidFill>
                  <a:schemeClr val="tx1"/>
                </a:solidFill>
                <a:latin typeface="Times New Roman" panose="02020603050405020304" pitchFamily="18" charset="0"/>
                <a:cs typeface="Times New Roman" panose="02020603050405020304" pitchFamily="18" charset="0"/>
              </a:rPr>
              <a:t>на орбиту 3 </a:t>
            </a:r>
            <a:r>
              <a:rPr lang="ru-RU" sz="2000" dirty="0" smtClean="0">
                <a:solidFill>
                  <a:schemeClr val="tx1"/>
                </a:solidFill>
                <a:latin typeface="Times New Roman" panose="02020603050405020304" pitchFamily="18" charset="0"/>
                <a:cs typeface="Times New Roman" panose="02020603050405020304" pitchFamily="18" charset="0"/>
              </a:rPr>
              <a:t>ноября 1957 </a:t>
            </a:r>
            <a:r>
              <a:rPr lang="ru-RU" sz="2000" dirty="0" smtClean="0">
                <a:solidFill>
                  <a:schemeClr val="tx1"/>
                </a:solidFill>
                <a:latin typeface="Times New Roman" panose="02020603050405020304" pitchFamily="18" charset="0"/>
                <a:cs typeface="Times New Roman" panose="02020603050405020304" pitchFamily="18" charset="0"/>
              </a:rPr>
              <a:t>г. </a:t>
            </a:r>
            <a:r>
              <a:rPr lang="ru-RU" sz="2000" dirty="0" smtClean="0">
                <a:solidFill>
                  <a:schemeClr val="tx1"/>
                </a:solidFill>
                <a:latin typeface="Times New Roman" panose="02020603050405020304" pitchFamily="18" charset="0"/>
                <a:cs typeface="Times New Roman" panose="02020603050405020304" pitchFamily="18" charset="0"/>
              </a:rPr>
              <a:t>Спутник </a:t>
            </a:r>
            <a:r>
              <a:rPr lang="ru-RU" sz="2000" dirty="0" smtClean="0">
                <a:solidFill>
                  <a:schemeClr val="tx1"/>
                </a:solidFill>
                <a:latin typeface="Times New Roman" panose="02020603050405020304" pitchFamily="18" charset="0"/>
                <a:cs typeface="Times New Roman" panose="02020603050405020304" pitchFamily="18" charset="0"/>
              </a:rPr>
              <a:t>летал на высотах 225 – 1671 км. Более чем за 5 месяцев </a:t>
            </a:r>
            <a:r>
              <a:rPr lang="ru-RU" sz="2000" dirty="0" smtClean="0">
                <a:solidFill>
                  <a:schemeClr val="tx1"/>
                </a:solidFill>
                <a:latin typeface="Times New Roman" panose="02020603050405020304" pitchFamily="18" charset="0"/>
                <a:cs typeface="Times New Roman" panose="02020603050405020304" pitchFamily="18" charset="0"/>
              </a:rPr>
              <a:t>второй спутник </a:t>
            </a:r>
            <a:r>
              <a:rPr lang="ru-RU" sz="2000" dirty="0" smtClean="0">
                <a:solidFill>
                  <a:schemeClr val="tx1"/>
                </a:solidFill>
                <a:latin typeface="Times New Roman" panose="02020603050405020304" pitchFamily="18" charset="0"/>
                <a:cs typeface="Times New Roman" panose="02020603050405020304" pitchFamily="18" charset="0"/>
              </a:rPr>
              <a:t>совершил около 2370 оборотов вокруг планеты. Полёт животного ответил на такой кардинальный вопрос, как </a:t>
            </a:r>
            <a:r>
              <a:rPr lang="ru-RU" sz="2000" i="1" dirty="0" smtClean="0">
                <a:solidFill>
                  <a:srgbClr val="00B0F0"/>
                </a:solidFill>
                <a:latin typeface="Times New Roman" panose="02020603050405020304" pitchFamily="18" charset="0"/>
                <a:cs typeface="Times New Roman" panose="02020603050405020304" pitchFamily="18" charset="0"/>
              </a:rPr>
              <a:t>влияние невесомости </a:t>
            </a:r>
            <a:r>
              <a:rPr lang="ru-RU" sz="2000" i="1" dirty="0" smtClean="0">
                <a:solidFill>
                  <a:srgbClr val="00B0F0"/>
                </a:solidFill>
                <a:latin typeface="Times New Roman" panose="02020603050405020304" pitchFamily="18" charset="0"/>
                <a:cs typeface="Times New Roman" panose="02020603050405020304" pitchFamily="18" charset="0"/>
              </a:rPr>
              <a:t>на живой организм</a:t>
            </a:r>
            <a:r>
              <a:rPr lang="ru-RU" sz="2000" dirty="0" smtClean="0">
                <a:solidFill>
                  <a:srgbClr val="00B0F0"/>
                </a:solidFill>
                <a:latin typeface="Times New Roman" panose="02020603050405020304" pitchFamily="18" charset="0"/>
                <a:cs typeface="Times New Roman" panose="02020603050405020304" pitchFamily="18" charset="0"/>
              </a:rPr>
              <a:t>. </a:t>
            </a:r>
            <a:r>
              <a:rPr lang="ru-RU" sz="2000" i="1" dirty="0" smtClean="0">
                <a:solidFill>
                  <a:srgbClr val="00B0F0"/>
                </a:solidFill>
                <a:latin typeface="Times New Roman" panose="02020603050405020304" pitchFamily="18" charset="0"/>
                <a:cs typeface="Times New Roman" panose="02020603050405020304" pitchFamily="18" charset="0"/>
              </a:rPr>
              <a:t>Впервые была </a:t>
            </a:r>
            <a:r>
              <a:rPr lang="ru-RU" sz="2000" i="1" dirty="0" smtClean="0">
                <a:solidFill>
                  <a:srgbClr val="00B0F0"/>
                </a:solidFill>
                <a:latin typeface="Times New Roman" panose="02020603050405020304" pitchFamily="18" charset="0"/>
                <a:cs typeface="Times New Roman" panose="02020603050405020304" pitchFamily="18" charset="0"/>
              </a:rPr>
              <a:t>испробована космическая </a:t>
            </a:r>
            <a:r>
              <a:rPr lang="ru-RU" sz="2000" i="1" dirty="0" smtClean="0">
                <a:solidFill>
                  <a:srgbClr val="00B0F0"/>
                </a:solidFill>
                <a:latin typeface="Times New Roman" panose="02020603050405020304" pitchFamily="18" charset="0"/>
                <a:cs typeface="Times New Roman" panose="02020603050405020304" pitchFamily="18" charset="0"/>
              </a:rPr>
              <a:t>пища</a:t>
            </a:r>
            <a:r>
              <a:rPr lang="ru-RU" sz="2000" i="1" dirty="0" smtClean="0">
                <a:solidFill>
                  <a:srgbClr val="00B0F0"/>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питательное </a:t>
            </a:r>
            <a:r>
              <a:rPr lang="ru-RU" sz="2000" dirty="0" smtClean="0">
                <a:solidFill>
                  <a:schemeClr val="tx1"/>
                </a:solidFill>
                <a:latin typeface="Times New Roman" panose="02020603050405020304" pitchFamily="18" charset="0"/>
                <a:cs typeface="Times New Roman" panose="02020603050405020304" pitchFamily="18" charset="0"/>
              </a:rPr>
              <a:t>желе, включающая в </a:t>
            </a:r>
            <a:r>
              <a:rPr lang="ru-RU" sz="2000" dirty="0" smtClean="0">
                <a:solidFill>
                  <a:schemeClr val="tx1"/>
                </a:solidFill>
                <a:latin typeface="Times New Roman" panose="02020603050405020304" pitchFamily="18" charset="0"/>
                <a:cs typeface="Times New Roman" panose="02020603050405020304" pitchFamily="18" charset="0"/>
              </a:rPr>
              <a:t>себя воду</a:t>
            </a:r>
            <a:r>
              <a:rPr lang="ru-RU" sz="2000" dirty="0" smtClean="0">
                <a:solidFill>
                  <a:schemeClr val="tx1"/>
                </a:solidFill>
                <a:latin typeface="Times New Roman" panose="02020603050405020304" pitchFamily="18" charset="0"/>
                <a:cs typeface="Times New Roman" panose="02020603050405020304" pitchFamily="18" charset="0"/>
              </a:rPr>
              <a:t>.</a:t>
            </a:r>
          </a:p>
        </p:txBody>
      </p:sp>
      <p:pic>
        <p:nvPicPr>
          <p:cNvPr id="9221" name="Picture 7" descr="собаки"/>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13921" t="1228" r="7556" b="49232"/>
          <a:stretch>
            <a:fillRect/>
          </a:stretch>
        </p:blipFill>
        <p:spPr bwMode="auto">
          <a:xfrm>
            <a:off x="611560" y="3861048"/>
            <a:ext cx="2460500" cy="25507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27678268"/>
      </p:ext>
    </p:extLst>
  </p:cSld>
  <p:clrMapOvr>
    <a:masterClrMapping/>
  </p:clrMapOvr>
  <p:transition advTm="2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179512" y="301625"/>
            <a:ext cx="8504113" cy="1143000"/>
          </a:xfrm>
        </p:spPr>
        <p:txBody>
          <a:bodyPr>
            <a:noAutofit/>
          </a:bodyPr>
          <a:lstStyle/>
          <a:p>
            <a:pPr algn="ctr" eaLnBrk="1" hangingPunct="1"/>
            <a:r>
              <a:rPr lang="ru-RU" sz="4000" b="0" dirty="0" smtClean="0">
                <a:latin typeface="Arial" pitchFamily="34" charset="0"/>
                <a:cs typeface="Arial" pitchFamily="34" charset="0"/>
              </a:rPr>
              <a:t>Третий советский искусственный спутник Земли</a:t>
            </a:r>
          </a:p>
        </p:txBody>
      </p:sp>
      <p:pic>
        <p:nvPicPr>
          <p:cNvPr id="11268" name="Picture 7" descr="спутники_0002"/>
          <p:cNvPicPr>
            <a:picLocks noGrp="1" noChangeAspect="1" noChangeArrowheads="1"/>
          </p:cNvPicPr>
          <p:nvPr>
            <p:ph sz="half" idx="1"/>
          </p:nvPr>
        </p:nvPicPr>
        <p:blipFill>
          <a:blip r:embed="rId3">
            <a:lum bright="12000" contrast="6000"/>
          </a:blip>
          <a:srcRect l="55925" t="18225" r="8583" b="9999"/>
          <a:stretch>
            <a:fillRect/>
          </a:stretch>
        </p:blipFill>
        <p:spPr>
          <a:xfrm>
            <a:off x="323850" y="1989138"/>
            <a:ext cx="2879725" cy="4229100"/>
          </a:xfr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6"/>
          <p:cNvSpPr>
            <a:spLocks noGrp="1" noChangeArrowheads="1"/>
          </p:cNvSpPr>
          <p:nvPr>
            <p:ph type="body" sz="half" idx="2"/>
          </p:nvPr>
        </p:nvSpPr>
        <p:spPr>
          <a:xfrm>
            <a:off x="3419872" y="1827213"/>
            <a:ext cx="5400600" cy="4914900"/>
          </a:xfrm>
        </p:spPr>
        <p:txBody>
          <a:bodyPr>
            <a:normAutofit/>
          </a:bodyPr>
          <a:lstStyle/>
          <a:p>
            <a:pPr algn="just" eaLnBrk="1" hangingPunct="1">
              <a:buFont typeface="Wingdings" pitchFamily="2" charset="2"/>
              <a:buNone/>
            </a:pPr>
            <a:r>
              <a:rPr lang="ru-RU" sz="2100" dirty="0" smtClean="0">
                <a:solidFill>
                  <a:schemeClr val="tx1"/>
                </a:solidFill>
              </a:rPr>
              <a:t> </a:t>
            </a:r>
            <a:r>
              <a:rPr lang="ru-RU" sz="2100"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Королёв участвует в подготовке </a:t>
            </a:r>
            <a:r>
              <a:rPr lang="ru-RU" sz="2000" dirty="0" smtClean="0">
                <a:solidFill>
                  <a:schemeClr val="tx1"/>
                </a:solidFill>
                <a:latin typeface="Times New Roman" panose="02020603050405020304" pitchFamily="18" charset="0"/>
                <a:cs typeface="Times New Roman" panose="02020603050405020304" pitchFamily="18" charset="0"/>
              </a:rPr>
              <a:t>и запуске 3-го И.С.З</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i="1" dirty="0" smtClean="0">
                <a:solidFill>
                  <a:srgbClr val="00B0F0"/>
                </a:solidFill>
                <a:latin typeface="Times New Roman" panose="02020603050405020304" pitchFamily="18" charset="0"/>
                <a:cs typeface="Times New Roman" panose="02020603050405020304" pitchFamily="18" charset="0"/>
              </a:rPr>
              <a:t>Геофизическая </a:t>
            </a:r>
            <a:r>
              <a:rPr lang="ru-RU" sz="2000" i="1" dirty="0" smtClean="0">
                <a:solidFill>
                  <a:srgbClr val="00B0F0"/>
                </a:solidFill>
                <a:latin typeface="Times New Roman" panose="02020603050405020304" pitchFamily="18" charset="0"/>
                <a:cs typeface="Times New Roman" panose="02020603050405020304" pitchFamily="18" charset="0"/>
              </a:rPr>
              <a:t>лаборатория</a:t>
            </a:r>
            <a:r>
              <a:rPr lang="ru-RU" sz="2000" dirty="0" smtClean="0">
                <a:solidFill>
                  <a:srgbClr val="00B0F0"/>
                </a:solidFill>
                <a:latin typeface="Times New Roman" panose="02020603050405020304" pitchFamily="18" charset="0"/>
                <a:cs typeface="Times New Roman" panose="02020603050405020304" pitchFamily="18" charset="0"/>
              </a:rPr>
              <a:t>.</a:t>
            </a:r>
            <a:r>
              <a:rPr lang="ru-RU" sz="2000" dirty="0" smtClean="0">
                <a:solidFill>
                  <a:schemeClr val="tx1"/>
                </a:solidFill>
                <a:latin typeface="Times New Roman" panose="02020603050405020304" pitchFamily="18" charset="0"/>
                <a:cs typeface="Times New Roman" panose="02020603050405020304" pitchFamily="18" charset="0"/>
              </a:rPr>
              <a:t> Выведен на </a:t>
            </a:r>
            <a:r>
              <a:rPr lang="ru-RU" sz="2000" dirty="0" smtClean="0">
                <a:solidFill>
                  <a:schemeClr val="tx1"/>
                </a:solidFill>
                <a:latin typeface="Times New Roman" panose="02020603050405020304" pitchFamily="18" charset="0"/>
                <a:cs typeface="Times New Roman" panose="02020603050405020304" pitchFamily="18" charset="0"/>
              </a:rPr>
              <a:t>орбиту 15 </a:t>
            </a:r>
            <a:r>
              <a:rPr lang="ru-RU" sz="2000" dirty="0" smtClean="0">
                <a:solidFill>
                  <a:schemeClr val="tx1"/>
                </a:solidFill>
                <a:latin typeface="Times New Roman" panose="02020603050405020304" pitchFamily="18" charset="0"/>
                <a:cs typeface="Times New Roman" panose="02020603050405020304" pitchFamily="18" charset="0"/>
              </a:rPr>
              <a:t>мая 1958 г. Энергоустановка спутника </a:t>
            </a:r>
            <a:r>
              <a:rPr lang="ru-RU" sz="2000" i="1" dirty="0" smtClean="0">
                <a:solidFill>
                  <a:srgbClr val="00B0F0"/>
                </a:solidFill>
                <a:latin typeface="Times New Roman" panose="02020603050405020304" pitchFamily="18" charset="0"/>
                <a:cs typeface="Times New Roman" panose="02020603050405020304" pitchFamily="18" charset="0"/>
              </a:rPr>
              <a:t>впервые </a:t>
            </a:r>
            <a:r>
              <a:rPr lang="ru-RU" sz="2000" i="1" dirty="0" smtClean="0">
                <a:solidFill>
                  <a:srgbClr val="00B0F0"/>
                </a:solidFill>
                <a:latin typeface="Times New Roman" panose="02020603050405020304" pitchFamily="18" charset="0"/>
                <a:cs typeface="Times New Roman" panose="02020603050405020304" pitchFamily="18" charset="0"/>
              </a:rPr>
              <a:t>включала солнечные </a:t>
            </a:r>
            <a:r>
              <a:rPr lang="ru-RU" sz="2000" i="1" dirty="0" smtClean="0">
                <a:solidFill>
                  <a:srgbClr val="00B0F0"/>
                </a:solidFill>
                <a:latin typeface="Times New Roman" panose="02020603050405020304" pitchFamily="18" charset="0"/>
                <a:cs typeface="Times New Roman" panose="02020603050405020304" pitchFamily="18" charset="0"/>
              </a:rPr>
              <a:t>батареи</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которые давали </a:t>
            </a:r>
            <a:r>
              <a:rPr lang="ru-RU" sz="2000" dirty="0" smtClean="0">
                <a:solidFill>
                  <a:schemeClr val="tx1"/>
                </a:solidFill>
                <a:latin typeface="Times New Roman" panose="02020603050405020304" pitchFamily="18" charset="0"/>
                <a:cs typeface="Times New Roman" panose="02020603050405020304" pitchFamily="18" charset="0"/>
              </a:rPr>
              <a:t>ток для проведения серии </a:t>
            </a:r>
            <a:r>
              <a:rPr lang="ru-RU" sz="2000" dirty="0" smtClean="0">
                <a:solidFill>
                  <a:schemeClr val="tx1"/>
                </a:solidFill>
                <a:latin typeface="Times New Roman" panose="02020603050405020304" pitchFamily="18" charset="0"/>
                <a:cs typeface="Times New Roman" panose="02020603050405020304" pitchFamily="18" charset="0"/>
              </a:rPr>
              <a:t>экспериментов</a:t>
            </a:r>
            <a:r>
              <a:rPr lang="ru-RU" sz="2000" dirty="0" smtClean="0">
                <a:solidFill>
                  <a:schemeClr val="tx1"/>
                </a:solidFill>
                <a:latin typeface="Times New Roman" panose="02020603050405020304" pitchFamily="18" charset="0"/>
                <a:cs typeface="Times New Roman" panose="02020603050405020304" pitchFamily="18" charset="0"/>
              </a:rPr>
              <a:t>. Третий спутник </a:t>
            </a:r>
            <a:r>
              <a:rPr lang="ru-RU" sz="2000" dirty="0" smtClean="0">
                <a:solidFill>
                  <a:schemeClr val="tx1"/>
                </a:solidFill>
                <a:latin typeface="Times New Roman" panose="02020603050405020304" pitchFamily="18" charset="0"/>
                <a:cs typeface="Times New Roman" panose="02020603050405020304" pitchFamily="18" charset="0"/>
              </a:rPr>
              <a:t>находился в </a:t>
            </a:r>
            <a:r>
              <a:rPr lang="ru-RU" sz="2000" dirty="0" smtClean="0">
                <a:solidFill>
                  <a:schemeClr val="tx1"/>
                </a:solidFill>
                <a:latin typeface="Times New Roman" panose="02020603050405020304" pitchFamily="18" charset="0"/>
                <a:cs typeface="Times New Roman" panose="02020603050405020304" pitchFamily="18" charset="0"/>
              </a:rPr>
              <a:t>полёте 691 сутки. Последние сигналы установленного на </a:t>
            </a:r>
            <a:r>
              <a:rPr lang="ru-RU" sz="2000" dirty="0" smtClean="0">
                <a:solidFill>
                  <a:schemeClr val="tx1"/>
                </a:solidFill>
                <a:latin typeface="Times New Roman" panose="02020603050405020304" pitchFamily="18" charset="0"/>
                <a:cs typeface="Times New Roman" panose="02020603050405020304" pitchFamily="18" charset="0"/>
              </a:rPr>
              <a:t>нём </a:t>
            </a:r>
            <a:r>
              <a:rPr lang="ru-RU" sz="2000" dirty="0" smtClean="0">
                <a:solidFill>
                  <a:schemeClr val="tx1"/>
                </a:solidFill>
                <a:latin typeface="Times New Roman" panose="02020603050405020304" pitchFamily="18" charset="0"/>
                <a:cs typeface="Times New Roman" panose="02020603050405020304" pitchFamily="18" charset="0"/>
              </a:rPr>
              <a:t>радиопередатчика «Маяк» Земля приняла утром 6 апреля 1960 года </a:t>
            </a:r>
            <a:r>
              <a:rPr lang="ru-RU" sz="2000" dirty="0" smtClean="0">
                <a:solidFill>
                  <a:schemeClr val="tx1"/>
                </a:solidFill>
                <a:latin typeface="Times New Roman" panose="02020603050405020304" pitchFamily="18" charset="0"/>
                <a:cs typeface="Times New Roman" panose="02020603050405020304" pitchFamily="18" charset="0"/>
              </a:rPr>
              <a:t>на 10 </a:t>
            </a:r>
            <a:r>
              <a:rPr lang="ru-RU" sz="2000" dirty="0" smtClean="0">
                <a:solidFill>
                  <a:schemeClr val="tx1"/>
                </a:solidFill>
                <a:latin typeface="Times New Roman" panose="02020603050405020304" pitchFamily="18" charset="0"/>
                <a:cs typeface="Times New Roman" panose="02020603050405020304" pitchFamily="18" charset="0"/>
              </a:rPr>
              <a:t>035 обороте вокруг планеты.</a:t>
            </a:r>
          </a:p>
        </p:txBody>
      </p:sp>
    </p:spTree>
    <p:extLst>
      <p:ext uri="{BB962C8B-B14F-4D97-AF65-F5344CB8AC3E}">
        <p14:creationId xmlns:p14="http://schemas.microsoft.com/office/powerpoint/2010/main" val="824631914"/>
      </p:ext>
    </p:extLst>
  </p:cSld>
  <p:clrMapOvr>
    <a:masterClrMapping/>
  </p:clrMapOvr>
  <p:transition advTm="2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07950" y="260350"/>
            <a:ext cx="8928100" cy="125571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sz="4000" dirty="0" smtClean="0">
                <a:solidFill>
                  <a:schemeClr val="accent1">
                    <a:lumMod val="20000"/>
                    <a:lumOff val="80000"/>
                  </a:schemeClr>
                </a:solidFill>
                <a:latin typeface="Arial" panose="020B0604020202020204" pitchFamily="34" charset="0"/>
                <a:cs typeface="Arial" panose="020B0604020202020204" pitchFamily="34" charset="0"/>
              </a:rPr>
              <a:t>Положения по созданию первого пилотируемого</a:t>
            </a:r>
            <a:br>
              <a:rPr lang="ru-RU" sz="4000" dirty="0" smtClean="0">
                <a:solidFill>
                  <a:schemeClr val="accent1">
                    <a:lumMod val="20000"/>
                    <a:lumOff val="80000"/>
                  </a:schemeClr>
                </a:solidFill>
                <a:latin typeface="Arial" panose="020B0604020202020204" pitchFamily="34" charset="0"/>
                <a:cs typeface="Arial" panose="020B0604020202020204" pitchFamily="34" charset="0"/>
              </a:rPr>
            </a:br>
            <a:r>
              <a:rPr lang="ru-RU" sz="4000" dirty="0" smtClean="0">
                <a:solidFill>
                  <a:schemeClr val="accent1">
                    <a:lumMod val="20000"/>
                    <a:lumOff val="80000"/>
                  </a:schemeClr>
                </a:solidFill>
                <a:latin typeface="Arial" panose="020B0604020202020204" pitchFamily="34" charset="0"/>
                <a:cs typeface="Arial" panose="020B0604020202020204" pitchFamily="34" charset="0"/>
              </a:rPr>
              <a:t> космического </a:t>
            </a:r>
            <a:r>
              <a:rPr lang="ru-RU" sz="4000" dirty="0" smtClean="0">
                <a:solidFill>
                  <a:schemeClr val="accent1">
                    <a:lumMod val="20000"/>
                    <a:lumOff val="80000"/>
                  </a:schemeClr>
                </a:solidFill>
                <a:latin typeface="Arial" panose="020B0604020202020204" pitchFamily="34" charset="0"/>
                <a:cs typeface="Arial" panose="020B0604020202020204" pitchFamily="34" charset="0"/>
              </a:rPr>
              <a:t>корабля</a:t>
            </a:r>
            <a:endParaRPr lang="ru-RU" sz="5400" dirty="0">
              <a:solidFill>
                <a:schemeClr val="accent1">
                  <a:lumMod val="20000"/>
                  <a:lumOff val="80000"/>
                </a:schemeClr>
              </a:solidFill>
              <a:latin typeface="Arial" panose="020B0604020202020204" pitchFamily="34" charset="0"/>
              <a:cs typeface="Arial" panose="020B0604020202020204" pitchFamily="34" charset="0"/>
            </a:endParaRPr>
          </a:p>
        </p:txBody>
      </p:sp>
      <p:sp>
        <p:nvSpPr>
          <p:cNvPr id="3" name="Rectangle 3"/>
          <p:cNvSpPr txBox="1">
            <a:spLocks noChangeArrowheads="1"/>
          </p:cNvSpPr>
          <p:nvPr/>
        </p:nvSpPr>
        <p:spPr>
          <a:xfrm>
            <a:off x="3878263" y="2339975"/>
            <a:ext cx="4471987" cy="4114800"/>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just">
              <a:lnSpc>
                <a:spcPct val="80000"/>
              </a:lnSpc>
              <a:buFont typeface="Wingdings" pitchFamily="2" charset="2"/>
              <a:buAutoNum type="arabicPeriod"/>
              <a:defRPr/>
            </a:pPr>
            <a:r>
              <a:rPr lang="ru-RU" sz="2000" dirty="0" smtClean="0">
                <a:latin typeface="Times New Roman" panose="02020603050405020304" pitchFamily="18" charset="0"/>
                <a:cs typeface="Times New Roman" panose="02020603050405020304" pitchFamily="18" charset="0"/>
              </a:rPr>
              <a:t>Надёжность управления полётом корабля с </a:t>
            </a:r>
            <a:r>
              <a:rPr lang="ru-RU" sz="2000" dirty="0" smtClean="0">
                <a:latin typeface="Times New Roman" panose="02020603050405020304" pitchFamily="18" charset="0"/>
                <a:cs typeface="Times New Roman" panose="02020603050405020304" pitchFamily="18" charset="0"/>
              </a:rPr>
              <a:t>Земли.</a:t>
            </a:r>
          </a:p>
          <a:p>
            <a:pPr marL="457200" indent="-457200" algn="just">
              <a:lnSpc>
                <a:spcPct val="80000"/>
              </a:lnSpc>
              <a:buFont typeface="Wingdings" pitchFamily="2" charset="2"/>
              <a:buAutoNum type="arabicPeriod"/>
              <a:defRPr/>
            </a:pPr>
            <a:endParaRPr lang="ru-RU" sz="2000" dirty="0" smtClean="0">
              <a:latin typeface="Times New Roman" panose="02020603050405020304" pitchFamily="18" charset="0"/>
              <a:cs typeface="Times New Roman" panose="02020603050405020304" pitchFamily="18" charset="0"/>
            </a:endParaRPr>
          </a:p>
          <a:p>
            <a:pPr marL="457200" indent="-457200" algn="just">
              <a:lnSpc>
                <a:spcPct val="80000"/>
              </a:lnSpc>
              <a:buFont typeface="Wingdings" pitchFamily="2" charset="2"/>
              <a:buAutoNum type="arabicPeriod"/>
              <a:defRPr/>
            </a:pPr>
            <a:r>
              <a:rPr lang="ru-RU" sz="2000" dirty="0" smtClean="0">
                <a:latin typeface="Times New Roman" panose="02020603050405020304" pitchFamily="18" charset="0"/>
                <a:cs typeface="Times New Roman" panose="02020603050405020304" pitchFamily="18" charset="0"/>
              </a:rPr>
              <a:t>Чёткую </a:t>
            </a:r>
            <a:r>
              <a:rPr lang="ru-RU" sz="2000" dirty="0" smtClean="0">
                <a:latin typeface="Times New Roman" panose="02020603050405020304" pitchFamily="18" charset="0"/>
                <a:cs typeface="Times New Roman" panose="02020603050405020304" pitchFamily="18" charset="0"/>
              </a:rPr>
              <a:t>ориентацию корабля в космическом пространстве и выдачу тормозного </a:t>
            </a:r>
            <a:r>
              <a:rPr lang="ru-RU" sz="2000" dirty="0" smtClean="0">
                <a:latin typeface="Times New Roman" panose="02020603050405020304" pitchFamily="18" charset="0"/>
                <a:cs typeface="Times New Roman" panose="02020603050405020304" pitchFamily="18" charset="0"/>
              </a:rPr>
              <a:t>импульса.</a:t>
            </a:r>
          </a:p>
          <a:p>
            <a:pPr marL="457200" indent="-457200" algn="just">
              <a:lnSpc>
                <a:spcPct val="80000"/>
              </a:lnSpc>
              <a:buFont typeface="Wingdings" pitchFamily="2" charset="2"/>
              <a:buAutoNum type="arabicPeriod"/>
              <a:defRPr/>
            </a:pPr>
            <a:endParaRPr lang="ru-RU" sz="2000" dirty="0">
              <a:latin typeface="Times New Roman" panose="02020603050405020304" pitchFamily="18" charset="0"/>
              <a:cs typeface="Times New Roman" panose="02020603050405020304" pitchFamily="18" charset="0"/>
            </a:endParaRPr>
          </a:p>
          <a:p>
            <a:pPr marL="457200" indent="-457200" algn="just">
              <a:lnSpc>
                <a:spcPct val="80000"/>
              </a:lnSpc>
              <a:buFont typeface="Wingdings" pitchFamily="2" charset="2"/>
              <a:buAutoNum type="arabicPeriod"/>
              <a:defRPr/>
            </a:pPr>
            <a:r>
              <a:rPr lang="ru-RU" sz="2000" dirty="0" smtClean="0">
                <a:latin typeface="Times New Roman" panose="02020603050405020304" pitchFamily="18" charset="0"/>
                <a:cs typeface="Times New Roman" panose="02020603050405020304" pitchFamily="18" charset="0"/>
              </a:rPr>
              <a:t>Безопасное </a:t>
            </a:r>
            <a:r>
              <a:rPr lang="ru-RU" sz="2000" dirty="0" smtClean="0">
                <a:latin typeface="Times New Roman" panose="02020603050405020304" pitchFamily="18" charset="0"/>
                <a:cs typeface="Times New Roman" panose="02020603050405020304" pitchFamily="18" charset="0"/>
              </a:rPr>
              <a:t>для корабля и человека возвращение на </a:t>
            </a:r>
            <a:r>
              <a:rPr lang="ru-RU" sz="2000" dirty="0" smtClean="0">
                <a:latin typeface="Times New Roman" panose="02020603050405020304" pitchFamily="18" charset="0"/>
                <a:cs typeface="Times New Roman" panose="02020603050405020304" pitchFamily="18" charset="0"/>
              </a:rPr>
              <a:t>Землю.</a:t>
            </a:r>
          </a:p>
          <a:p>
            <a:pPr marL="457200" indent="-457200" algn="just">
              <a:lnSpc>
                <a:spcPct val="80000"/>
              </a:lnSpc>
              <a:buFont typeface="Wingdings" pitchFamily="2" charset="2"/>
              <a:buAutoNum type="arabicPeriod"/>
              <a:defRPr/>
            </a:pPr>
            <a:endParaRPr lang="ru-RU" sz="2000" dirty="0">
              <a:latin typeface="Times New Roman" panose="02020603050405020304" pitchFamily="18" charset="0"/>
              <a:cs typeface="Times New Roman" panose="02020603050405020304" pitchFamily="18" charset="0"/>
            </a:endParaRPr>
          </a:p>
          <a:p>
            <a:pPr marL="457200" indent="-457200" algn="just">
              <a:lnSpc>
                <a:spcPct val="80000"/>
              </a:lnSpc>
              <a:buFont typeface="Wingdings" pitchFamily="2" charset="2"/>
              <a:buAutoNum type="arabicPeriod"/>
              <a:defRPr/>
            </a:pPr>
            <a:r>
              <a:rPr lang="ru-RU" sz="2000" dirty="0" smtClean="0">
                <a:latin typeface="Times New Roman" panose="02020603050405020304" pitchFamily="18" charset="0"/>
                <a:cs typeface="Times New Roman" panose="02020603050405020304" pitchFamily="18" charset="0"/>
              </a:rPr>
              <a:t>Спускаемый </a:t>
            </a:r>
            <a:r>
              <a:rPr lang="ru-RU" sz="2000" dirty="0" smtClean="0">
                <a:latin typeface="Times New Roman" panose="02020603050405020304" pitchFamily="18" charset="0"/>
                <a:cs typeface="Times New Roman" panose="02020603050405020304" pitchFamily="18" charset="0"/>
              </a:rPr>
              <a:t>аппарат </a:t>
            </a:r>
            <a:r>
              <a:rPr lang="ru-RU" sz="2000" dirty="0" smtClean="0"/>
              <a:t>–</a:t>
            </a:r>
            <a:r>
              <a:rPr lang="ru-RU"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шар </a:t>
            </a:r>
            <a:r>
              <a:rPr lang="ru-RU" sz="2000" dirty="0">
                <a:latin typeface="Times New Roman" panose="02020603050405020304" pitchFamily="18" charset="0"/>
                <a:cs typeface="Times New Roman" panose="02020603050405020304" pitchFamily="18" charset="0"/>
              </a:rPr>
              <a:t>вместит в себя кабину космонавта и спускаемый отсек.</a:t>
            </a:r>
          </a:p>
          <a:p>
            <a:pPr algn="just">
              <a:lnSpc>
                <a:spcPct val="80000"/>
              </a:lnSpc>
              <a:buFont typeface="Wingdings" pitchFamily="2" charset="2"/>
              <a:buNone/>
              <a:defRPr/>
            </a:pPr>
            <a:endParaRPr lang="ru-RU" sz="2000" dirty="0">
              <a:latin typeface="Arial" charset="0"/>
            </a:endParaRPr>
          </a:p>
        </p:txBody>
      </p:sp>
      <p:pic>
        <p:nvPicPr>
          <p:cNvPr id="4" name="Picture 6" descr="первые"/>
          <p:cNvPicPr>
            <a:picLocks noChangeAspect="1" noChangeArrowheads="1"/>
          </p:cNvPicPr>
          <p:nvPr/>
        </p:nvPicPr>
        <p:blipFill>
          <a:blip r:embed="rId2"/>
          <a:srcRect l="2124" t="54576" r="55530" b="3317"/>
          <a:stretch>
            <a:fillRect/>
          </a:stretch>
        </p:blipFill>
        <p:spPr>
          <a:xfrm>
            <a:off x="684213" y="2349500"/>
            <a:ext cx="2879725" cy="4105275"/>
          </a:xfrm>
          <a:prstGeom prst="rect">
            <a:avLst/>
          </a:prstGeo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0309397"/>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79388" y="115888"/>
            <a:ext cx="8504237" cy="1143000"/>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dirty="0" smtClean="0">
                <a:solidFill>
                  <a:schemeClr val="accent1">
                    <a:lumMod val="20000"/>
                    <a:lumOff val="80000"/>
                  </a:schemeClr>
                </a:solidFill>
                <a:latin typeface="Arial" panose="020B0604020202020204" pitchFamily="34" charset="0"/>
                <a:cs typeface="Arial" panose="020B0604020202020204" pitchFamily="34" charset="0"/>
              </a:rPr>
              <a:t>Новые определения и названия</a:t>
            </a:r>
            <a:endParaRPr lang="ru-RU" dirty="0">
              <a:solidFill>
                <a:schemeClr val="accent1">
                  <a:lumMod val="20000"/>
                  <a:lumOff val="80000"/>
                </a:schemeClr>
              </a:solidFill>
              <a:latin typeface="Arial" panose="020B0604020202020204" pitchFamily="34" charset="0"/>
              <a:cs typeface="Arial" panose="020B0604020202020204" pitchFamily="34" charset="0"/>
            </a:endParaRPr>
          </a:p>
        </p:txBody>
      </p:sp>
      <p:sp>
        <p:nvSpPr>
          <p:cNvPr id="6" name="Rectangle 5"/>
          <p:cNvSpPr txBox="1">
            <a:spLocks noChangeArrowheads="1"/>
          </p:cNvSpPr>
          <p:nvPr/>
        </p:nvSpPr>
        <p:spPr>
          <a:xfrm>
            <a:off x="60325" y="3335338"/>
            <a:ext cx="3457575" cy="3330575"/>
          </a:xfrm>
          <a:prstGeom prst="rect">
            <a:avLst/>
          </a:prstGeom>
          <a:noFill/>
        </p:spPr>
        <p:txBody>
          <a:bodyPr anchor="ctr" anchorCtr="1">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lgn="ctr">
              <a:buFont typeface="Wingdings" pitchFamily="2" charset="2"/>
              <a:buNone/>
              <a:defRPr/>
            </a:pPr>
            <a:r>
              <a:rPr lang="ru-RU" sz="2500" dirty="0" smtClean="0"/>
              <a:t>	</a:t>
            </a:r>
            <a:r>
              <a:rPr lang="ru-RU" sz="2000" dirty="0" smtClean="0">
                <a:latin typeface="Times New Roman" panose="02020603050405020304" pitchFamily="18" charset="0"/>
                <a:cs typeface="Times New Roman" panose="02020603050405020304" pitchFamily="18" charset="0"/>
              </a:rPr>
              <a:t>Под </a:t>
            </a:r>
            <a:r>
              <a:rPr lang="ru-RU" sz="2000" b="1" i="1" dirty="0" smtClean="0">
                <a:solidFill>
                  <a:schemeClr val="accent4">
                    <a:lumMod val="40000"/>
                    <a:lumOff val="60000"/>
                  </a:schemeClr>
                </a:solidFill>
                <a:latin typeface="Times New Roman" panose="02020603050405020304" pitchFamily="18" charset="0"/>
                <a:cs typeface="Times New Roman" panose="02020603050405020304" pitchFamily="18" charset="0"/>
              </a:rPr>
              <a:t>космическим пространством</a:t>
            </a:r>
            <a:r>
              <a:rPr lang="ru-RU" sz="2000" dirty="0" smtClean="0">
                <a:solidFill>
                  <a:schemeClr val="accent4">
                    <a:lumMod val="40000"/>
                    <a:lumOff val="60000"/>
                  </a:schemeClr>
                </a:solidFill>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понимается пространство, окружающее Землю, начиная с тех высот, где даже при очень больших скоростях движения остатки атмосферы не могут использоваться для поддержания полёта</a:t>
            </a:r>
            <a:r>
              <a:rPr lang="ru-RU" sz="2000" dirty="0" smtClean="0">
                <a:latin typeface="Arial" charset="0"/>
              </a:rPr>
              <a:t>.</a:t>
            </a:r>
            <a:endParaRPr lang="ru-RU" sz="2000" dirty="0">
              <a:latin typeface="Arial" charset="0"/>
            </a:endParaRPr>
          </a:p>
        </p:txBody>
      </p:sp>
      <p:pic>
        <p:nvPicPr>
          <p:cNvPr id="7" name="Picture 7" descr="21967025_71yt93vg2d0foizv92hfjh9xuzgc4ryc_5"/>
          <p:cNvPicPr>
            <a:picLocks noChangeAspect="1" noChangeArrowheads="1"/>
          </p:cNvPicPr>
          <p:nvPr/>
        </p:nvPicPr>
        <p:blipFill>
          <a:blip r:embed="rId2">
            <a:duotone>
              <a:prstClr val="black"/>
              <a:schemeClr val="accent2">
                <a:tint val="45000"/>
                <a:satMod val="400000"/>
              </a:schemeClr>
            </a:duotone>
          </a:blip>
          <a:srcRect r="1080" b="3442"/>
          <a:stretch>
            <a:fillRect/>
          </a:stretch>
        </p:blipFill>
        <p:spPr>
          <a:xfrm>
            <a:off x="746125" y="1412875"/>
            <a:ext cx="2087563" cy="1819275"/>
          </a:xfrm>
          <a:prstGeom prst="rect">
            <a:avLst/>
          </a:prstGeo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Космические орбиты"/>
          <p:cNvPicPr>
            <a:picLocks noChangeAspect="1" noChangeArrowheads="1"/>
          </p:cNvPicPr>
          <p:nvPr/>
        </p:nvPicPr>
        <p:blipFill>
          <a:blip r:embed="rId3"/>
          <a:srcRect l="2719" t="2747" r="5219" b="3706"/>
          <a:stretch>
            <a:fillRect/>
          </a:stretch>
        </p:blipFill>
        <p:spPr>
          <a:xfrm>
            <a:off x="6670675" y="1363663"/>
            <a:ext cx="2012950" cy="1868487"/>
          </a:xfrm>
          <a:prstGeom prst="rect">
            <a:avLst/>
          </a:prstGeom>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530600" y="1403350"/>
            <a:ext cx="2447925" cy="4247317"/>
          </a:xfrm>
          <a:prstGeom prst="rect">
            <a:avLst/>
          </a:prstGeom>
          <a:noFill/>
        </p:spPr>
        <p:txBody>
          <a:bodyPr>
            <a:spAutoFit/>
          </a:bodyPr>
          <a:lstStyle/>
          <a:p>
            <a:pPr algn="ctr">
              <a:defRPr/>
            </a:pPr>
            <a:r>
              <a:rPr lang="ru-RU" b="1" i="1" dirty="0">
                <a:solidFill>
                  <a:schemeClr val="accent4">
                    <a:lumMod val="40000"/>
                    <a:lumOff val="60000"/>
                  </a:schemeClr>
                </a:solidFill>
                <a:latin typeface="Times New Roman" panose="02020603050405020304" pitchFamily="18" charset="0"/>
                <a:cs typeface="Times New Roman" panose="02020603050405020304" pitchFamily="18" charset="0"/>
              </a:rPr>
              <a:t>Космический полёт </a:t>
            </a:r>
            <a:r>
              <a:rPr lang="ru-RU" b="1" dirty="0">
                <a:solidFill>
                  <a:schemeClr val="accent4">
                    <a:lumMod val="40000"/>
                    <a:lumOff val="60000"/>
                  </a:schemeClr>
                </a:solidFill>
                <a:latin typeface="Times New Roman" panose="02020603050405020304" pitchFamily="18" charset="0"/>
                <a:cs typeface="Times New Roman" panose="02020603050405020304" pitchFamily="18" charset="0"/>
              </a:rPr>
              <a:t>– </a:t>
            </a:r>
          </a:p>
          <a:p>
            <a:pPr algn="ctr">
              <a:defRPr/>
            </a:pPr>
            <a:r>
              <a:rPr lang="ru-RU" dirty="0">
                <a:latin typeface="Times New Roman" panose="02020603050405020304" pitchFamily="18" charset="0"/>
                <a:cs typeface="Times New Roman" panose="02020603050405020304" pitchFamily="18" charset="0"/>
              </a:rPr>
              <a:t>полёт летательного аппарата со скоростью движения, равной или большей первой космической, выше плотных слоёв атмосферы в течение достаточно длительного времени. При этом происходит потеря состояния естественной земной невесомости.</a:t>
            </a:r>
          </a:p>
          <a:p>
            <a:pPr>
              <a:defRPr/>
            </a:pPr>
            <a:endParaRPr lang="ru-RU" dirty="0">
              <a:latin typeface="Times New Roman" panose="02020603050405020304" pitchFamily="18" charset="0"/>
              <a:cs typeface="Times New Roman" panose="02020603050405020304" pitchFamily="18" charset="0"/>
            </a:endParaRPr>
          </a:p>
        </p:txBody>
      </p:sp>
      <p:sp>
        <p:nvSpPr>
          <p:cNvPr id="3" name="TextBox 2"/>
          <p:cNvSpPr txBox="1"/>
          <p:nvPr/>
        </p:nvSpPr>
        <p:spPr>
          <a:xfrm>
            <a:off x="6199552" y="3627438"/>
            <a:ext cx="2675797" cy="1366528"/>
          </a:xfrm>
          <a:prstGeom prst="rect">
            <a:avLst/>
          </a:prstGeom>
          <a:noFill/>
        </p:spPr>
        <p:txBody>
          <a:bodyPr wrap="none">
            <a:spAutoFit/>
          </a:bodyPr>
          <a:lstStyle/>
          <a:p>
            <a:pPr marL="609600" indent="-609600" algn="ctr">
              <a:lnSpc>
                <a:spcPct val="90000"/>
              </a:lnSpc>
              <a:buFont typeface="Wingdings" pitchFamily="2" charset="2"/>
              <a:buNone/>
              <a:defRPr/>
            </a:pPr>
            <a:r>
              <a:rPr lang="ru-RU" b="1" i="1" dirty="0">
                <a:solidFill>
                  <a:schemeClr val="accent4">
                    <a:lumMod val="40000"/>
                    <a:lumOff val="60000"/>
                  </a:schemeClr>
                </a:solidFill>
                <a:latin typeface="Times New Roman" panose="02020603050405020304" pitchFamily="18" charset="0"/>
                <a:cs typeface="Times New Roman" panose="02020603050405020304" pitchFamily="18" charset="0"/>
              </a:rPr>
              <a:t>Названия корабля</a:t>
            </a:r>
            <a:r>
              <a:rPr lang="ru-RU" b="1" i="1" dirty="0">
                <a:solidFill>
                  <a:schemeClr val="accent2">
                    <a:lumMod val="60000"/>
                    <a:lumOff val="40000"/>
                  </a:schemeClr>
                </a:solidFill>
                <a:latin typeface="Times New Roman" panose="02020603050405020304" pitchFamily="18" charset="0"/>
                <a:cs typeface="Times New Roman" panose="02020603050405020304" pitchFamily="18" charset="0"/>
              </a:rPr>
              <a:t> </a:t>
            </a:r>
          </a:p>
          <a:p>
            <a:pPr marL="609600" indent="-609600" algn="ctr">
              <a:lnSpc>
                <a:spcPct val="90000"/>
              </a:lnSpc>
              <a:buFont typeface="Wingdings" pitchFamily="2" charset="2"/>
              <a:buAutoNum type="arabicPeriod"/>
              <a:defRPr/>
            </a:pPr>
            <a:r>
              <a:rPr lang="ru-RU" dirty="0">
                <a:latin typeface="Times New Roman" panose="02020603050405020304" pitchFamily="18" charset="0"/>
                <a:cs typeface="Times New Roman" panose="02020603050405020304" pitchFamily="18" charset="0"/>
              </a:rPr>
              <a:t>Звездолёт</a:t>
            </a:r>
          </a:p>
          <a:p>
            <a:pPr marL="609600" indent="-609600" algn="ctr">
              <a:lnSpc>
                <a:spcPct val="90000"/>
              </a:lnSpc>
              <a:buFont typeface="Wingdings" pitchFamily="2" charset="2"/>
              <a:buAutoNum type="arabicPeriod"/>
              <a:defRPr/>
            </a:pPr>
            <a:r>
              <a:rPr lang="ru-RU" dirty="0">
                <a:latin typeface="Times New Roman" panose="02020603050405020304" pitchFamily="18" charset="0"/>
                <a:cs typeface="Times New Roman" panose="02020603050405020304" pitchFamily="18" charset="0"/>
              </a:rPr>
              <a:t>Космолёт</a:t>
            </a:r>
          </a:p>
          <a:p>
            <a:pPr algn="ctr">
              <a:lnSpc>
                <a:spcPct val="90000"/>
              </a:lnSpc>
              <a:defRPr/>
            </a:pPr>
            <a:r>
              <a:rPr lang="ru-RU" dirty="0">
                <a:latin typeface="Times New Roman" panose="02020603050405020304" pitchFamily="18" charset="0"/>
                <a:cs typeface="Times New Roman" panose="02020603050405020304" pitchFamily="18" charset="0"/>
              </a:rPr>
              <a:t>3</a:t>
            </a:r>
            <a:r>
              <a:rPr lang="ru-RU" dirty="0" smtClean="0">
                <a:latin typeface="Times New Roman" panose="02020603050405020304" pitchFamily="18" charset="0"/>
                <a:cs typeface="Times New Roman" panose="02020603050405020304" pitchFamily="18" charset="0"/>
              </a:rPr>
              <a:t>. Космический </a:t>
            </a:r>
            <a:r>
              <a:rPr lang="ru-RU" dirty="0">
                <a:latin typeface="Times New Roman" panose="02020603050405020304" pitchFamily="18" charset="0"/>
                <a:cs typeface="Times New Roman" panose="02020603050405020304" pitchFamily="18" charset="0"/>
              </a:rPr>
              <a:t>корабль</a:t>
            </a:r>
          </a:p>
          <a:p>
            <a:pPr>
              <a:defRPr/>
            </a:pPr>
            <a:endParaRPr lang="ru-RU" dirty="0"/>
          </a:p>
        </p:txBody>
      </p:sp>
      <p:sp>
        <p:nvSpPr>
          <p:cNvPr id="4" name="TextBox 3"/>
          <p:cNvSpPr txBox="1"/>
          <p:nvPr/>
        </p:nvSpPr>
        <p:spPr>
          <a:xfrm>
            <a:off x="5704409" y="5299075"/>
            <a:ext cx="3234283" cy="1366528"/>
          </a:xfrm>
          <a:prstGeom prst="rect">
            <a:avLst/>
          </a:prstGeom>
          <a:noFill/>
        </p:spPr>
        <p:txBody>
          <a:bodyPr wrap="none">
            <a:spAutoFit/>
          </a:bodyPr>
          <a:lstStyle/>
          <a:p>
            <a:pPr marL="609600" indent="-609600" algn="ctr">
              <a:lnSpc>
                <a:spcPct val="90000"/>
              </a:lnSpc>
              <a:buFont typeface="Wingdings" pitchFamily="2" charset="2"/>
              <a:buNone/>
              <a:defRPr/>
            </a:pPr>
            <a:r>
              <a:rPr lang="ru-RU" b="1" i="1" dirty="0">
                <a:solidFill>
                  <a:schemeClr val="accent4">
                    <a:lumMod val="40000"/>
                    <a:lumOff val="60000"/>
                  </a:schemeClr>
                </a:solidFill>
                <a:latin typeface="Times New Roman" panose="02020603050405020304" pitchFamily="18" charset="0"/>
                <a:cs typeface="Times New Roman" panose="02020603050405020304" pitchFamily="18" charset="0"/>
              </a:rPr>
              <a:t>Летящего на нём человек</a:t>
            </a:r>
            <a:r>
              <a:rPr lang="ru-RU" b="1" i="1" dirty="0">
                <a:solidFill>
                  <a:schemeClr val="accent2">
                    <a:lumMod val="60000"/>
                    <a:lumOff val="40000"/>
                  </a:schemeClr>
                </a:solidFill>
                <a:latin typeface="Times New Roman" panose="02020603050405020304" pitchFamily="18" charset="0"/>
                <a:cs typeface="Times New Roman" panose="02020603050405020304" pitchFamily="18" charset="0"/>
              </a:rPr>
              <a:t>а</a:t>
            </a:r>
            <a:r>
              <a:rPr lang="ru-RU" i="1" dirty="0">
                <a:latin typeface="Times New Roman" panose="02020603050405020304" pitchFamily="18" charset="0"/>
                <a:cs typeface="Times New Roman" panose="02020603050405020304" pitchFamily="18" charset="0"/>
              </a:rPr>
              <a:t>:</a:t>
            </a:r>
          </a:p>
          <a:p>
            <a:pPr marL="609600" indent="-609600" algn="ctr">
              <a:lnSpc>
                <a:spcPct val="90000"/>
              </a:lnSpc>
              <a:buFont typeface="Wingdings" pitchFamily="2" charset="2"/>
              <a:buAutoNum type="arabicPeriod"/>
              <a:defRPr/>
            </a:pPr>
            <a:r>
              <a:rPr lang="ru-RU" dirty="0" err="1">
                <a:latin typeface="Times New Roman" panose="02020603050405020304" pitchFamily="18" charset="0"/>
                <a:cs typeface="Times New Roman" panose="02020603050405020304" pitchFamily="18" charset="0"/>
              </a:rPr>
              <a:t>Звёздолётчик</a:t>
            </a:r>
            <a:endParaRPr lang="ru-RU" dirty="0">
              <a:latin typeface="Times New Roman" panose="02020603050405020304" pitchFamily="18" charset="0"/>
              <a:cs typeface="Times New Roman" panose="02020603050405020304" pitchFamily="18" charset="0"/>
            </a:endParaRPr>
          </a:p>
          <a:p>
            <a:pPr marL="609600" indent="-609600" algn="ctr">
              <a:lnSpc>
                <a:spcPct val="90000"/>
              </a:lnSpc>
              <a:buFont typeface="Wingdings" pitchFamily="2" charset="2"/>
              <a:buAutoNum type="arabicPeriod"/>
              <a:defRPr/>
            </a:pPr>
            <a:r>
              <a:rPr lang="ru-RU" dirty="0">
                <a:latin typeface="Times New Roman" panose="02020603050405020304" pitchFamily="18" charset="0"/>
                <a:cs typeface="Times New Roman" panose="02020603050405020304" pitchFamily="18" charset="0"/>
              </a:rPr>
              <a:t>Космолётчик</a:t>
            </a:r>
          </a:p>
          <a:p>
            <a:pPr marL="609600" indent="-609600" algn="ctr">
              <a:lnSpc>
                <a:spcPct val="90000"/>
              </a:lnSpc>
              <a:buFont typeface="Wingdings" pitchFamily="2" charset="2"/>
              <a:buAutoNum type="arabicPeriod"/>
              <a:defRPr/>
            </a:pPr>
            <a:r>
              <a:rPr lang="ru-RU" dirty="0">
                <a:latin typeface="Times New Roman" panose="02020603050405020304" pitchFamily="18" charset="0"/>
                <a:cs typeface="Times New Roman" panose="02020603050405020304" pitchFamily="18" charset="0"/>
              </a:rPr>
              <a:t>Космонавт</a:t>
            </a:r>
          </a:p>
          <a:p>
            <a:pPr>
              <a:defRPr/>
            </a:pPr>
            <a:endParaRPr lang="ru-RU" dirty="0"/>
          </a:p>
        </p:txBody>
      </p:sp>
    </p:spTree>
    <p:extLst>
      <p:ext uri="{BB962C8B-B14F-4D97-AF65-F5344CB8AC3E}">
        <p14:creationId xmlns:p14="http://schemas.microsoft.com/office/powerpoint/2010/main" val="683136888"/>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theme/theme1.xml><?xml version="1.0" encoding="utf-8"?>
<a:theme xmlns:a="http://schemas.openxmlformats.org/drawingml/2006/main" name="Паркет">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Обычная">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Паркет">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317</TotalTime>
  <Words>1337</Words>
  <Application>Microsoft Office PowerPoint</Application>
  <PresentationFormat>Экран (4:3)</PresentationFormat>
  <Paragraphs>172</Paragraphs>
  <Slides>34</Slides>
  <Notes>12</Notes>
  <HiddenSlides>0</HiddenSlides>
  <MMClips>0</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Паркет</vt:lpstr>
      <vt:lpstr> </vt:lpstr>
      <vt:lpstr>С. П. Королёв  12.01.1907-14.01.1966гг.  </vt:lpstr>
      <vt:lpstr>Создание ядерного щита Родины</vt:lpstr>
      <vt:lpstr>Юбилей К. Э. Циолковского </vt:lpstr>
      <vt:lpstr>Начало космической эры</vt:lpstr>
      <vt:lpstr>Второй в мире искусственный спутник Земли</vt:lpstr>
      <vt:lpstr>Третий советский искусственный спутник Земли</vt:lpstr>
      <vt:lpstr>Презентация PowerPoint</vt:lpstr>
      <vt:lpstr>Презентация PowerPoint</vt:lpstr>
      <vt:lpstr>Спускаемый аппарат космического корабля «Восток»</vt:lpstr>
      <vt:lpstr>Автоматические станции  «Луна-1», «Луна-2», «Луна-3» </vt:lpstr>
      <vt:lpstr>Итоги работы  1957-1959 гг.</vt:lpstr>
      <vt:lpstr>Первый отряд космонавтов</vt:lpstr>
      <vt:lpstr>Лётные испытания первых кораблей-спутников</vt:lpstr>
      <vt:lpstr>Третий корабль-спутник,  1 декабря 1960 года</vt:lpstr>
      <vt:lpstr>Четвёртый и пятый корабли-спутники  </vt:lpstr>
      <vt:lpstr>Решение Государственной комиссии</vt:lpstr>
      <vt:lpstr>Сообщение ТАСС</vt:lpstr>
      <vt:lpstr>Приземление </vt:lpstr>
      <vt:lpstr>В домике на берегу Волги</vt:lpstr>
      <vt:lpstr>Всеобщее восхищение</vt:lpstr>
      <vt:lpstr>Космический корабль «Восток-2»</vt:lpstr>
      <vt:lpstr>Первый групповой полёт</vt:lpstr>
      <vt:lpstr>1962 год</vt:lpstr>
      <vt:lpstr>Второй групповой полёт</vt:lpstr>
      <vt:lpstr>Первый трёхместный космический корабль «Восход» 12-13 октября 1964 г</vt:lpstr>
      <vt:lpstr>Обелиск «Космос»</vt:lpstr>
      <vt:lpstr>1964 год</vt:lpstr>
      <vt:lpstr>1965 год – последний в жизни и деятельности Главного конструктора</vt:lpstr>
      <vt:lpstr>Полёт «Восхода-2»18-19 марта 1965 года</vt:lpstr>
      <vt:lpstr>Работа в июле, октябре, декабре 1965 года</vt:lpstr>
      <vt:lpstr>1966 год</vt:lpstr>
      <vt:lpstr>Нет преград человеческой мысли !</vt:lpstr>
      <vt:lpstr>Литература</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Кузьмина</dc:creator>
  <cp:lastModifiedBy>Ольга</cp:lastModifiedBy>
  <cp:revision>48</cp:revision>
  <dcterms:created xsi:type="dcterms:W3CDTF">2013-03-29T05:53:48Z</dcterms:created>
  <dcterms:modified xsi:type="dcterms:W3CDTF">2015-05-13T13:22:09Z</dcterms:modified>
</cp:coreProperties>
</file>