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47664" y="1772816"/>
            <a:ext cx="7484368" cy="1470025"/>
          </a:xfrm>
        </p:spPr>
        <p:txBody>
          <a:bodyPr/>
          <a:lstStyle>
            <a:lvl1pPr>
              <a:defRPr b="1">
                <a:solidFill>
                  <a:schemeClr val="bg2">
                    <a:lumMod val="10000"/>
                  </a:schemeClr>
                </a:solidFill>
                <a:latin typeface="Century" pitchFamily="18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27784" y="3284984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2">
                    <a:lumMod val="25000"/>
                  </a:schemeClr>
                </a:solidFill>
                <a:latin typeface="Century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C305A9-FA92-459C-904F-91494F80A9B2}" type="datetimeFigureOut">
              <a:rPr lang="ru-RU"/>
              <a:pPr>
                <a:defRPr/>
              </a:pPr>
              <a:t>11.11.2019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B992E5-C634-48B3-939E-E639B11AA7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355BA6-72E8-4029-8B1B-5A4AFADF2937}" type="datetimeFigureOut">
              <a:rPr lang="ru-RU"/>
              <a:pPr>
                <a:defRPr/>
              </a:pPr>
              <a:t>11.11.2019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A34867-70FF-4504-BBC1-6339EFAB91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2A1DB3-83B6-4DAE-820F-54A383A647D1}" type="datetimeFigureOut">
              <a:rPr lang="ru-RU"/>
              <a:pPr>
                <a:defRPr/>
              </a:pPr>
              <a:t>11.11.2019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0FC7BA-9DDE-469A-94B5-DB241B1C03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E4711C-7192-4188-A64E-7467A0ED3FA6}" type="datetimeFigureOut">
              <a:rPr lang="ru-RU"/>
              <a:pPr>
                <a:defRPr/>
              </a:pPr>
              <a:t>11.11.2019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DA3E15-39F5-4201-80FE-1A00F332D3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665D5-B98B-4CF7-9A54-22088837020A}" type="datetimeFigureOut">
              <a:rPr lang="ru-RU"/>
              <a:pPr>
                <a:defRPr/>
              </a:pPr>
              <a:t>11.11.2019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4B63A-1AA3-4750-A755-14523F9100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12849-4299-4CB7-87C2-F837DFD04703}" type="datetimeFigureOut">
              <a:rPr lang="ru-RU"/>
              <a:pPr>
                <a:defRPr/>
              </a:pPr>
              <a:t>11.11.2019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E72A4-64A3-4859-B8E6-C27C44D765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EBA44-22D6-40B5-A3B5-54C3C2F74058}" type="datetimeFigureOut">
              <a:rPr lang="ru-RU"/>
              <a:pPr>
                <a:defRPr/>
              </a:pPr>
              <a:t>11.11.2019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702951-F16E-40F4-866D-54CBCFA50E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28D3F-4D6C-41FD-93B2-3455C4401CE0}" type="datetimeFigureOut">
              <a:rPr lang="ru-RU"/>
              <a:pPr>
                <a:defRPr/>
              </a:pPr>
              <a:t>11.11.2019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F9F049-D70E-4E5B-B16E-FA2F6B8C7A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E5CAE9-E9BC-462E-9A0F-813B92955047}" type="datetimeFigureOut">
              <a:rPr lang="ru-RU"/>
              <a:pPr>
                <a:defRPr/>
              </a:pPr>
              <a:t>11.11.2019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3C511-A9A1-4736-B4E5-F9A78F8BEF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786D4-D419-41C4-9E36-67C7B1E162C4}" type="datetimeFigureOut">
              <a:rPr lang="ru-RU"/>
              <a:pPr>
                <a:defRPr/>
              </a:pPr>
              <a:t>11.11.2019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7751A-C41C-4CD4-B6E7-A662952321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0C6F7B-31EE-43F7-824B-584B4D67E8BD}" type="datetimeFigureOut">
              <a:rPr lang="ru-RU"/>
              <a:pPr>
                <a:defRPr/>
              </a:pPr>
              <a:t>11.11.2019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479130-148E-4CE5-A6D4-F9948B9F4A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75000"/>
              </a:schemeClr>
            </a:gs>
            <a:gs pos="21000">
              <a:schemeClr val="bg2">
                <a:lumMod val="90000"/>
              </a:schemeClr>
            </a:gs>
            <a:gs pos="46000">
              <a:schemeClr val="bg2"/>
            </a:gs>
          </a:gsLst>
          <a:lin ang="108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Рисунок 6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-4763" y="0"/>
            <a:ext cx="349726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8" name="Текст 2"/>
          <p:cNvSpPr>
            <a:spLocks noGrp="1"/>
          </p:cNvSpPr>
          <p:nvPr>
            <p:ph type="body" idx="1"/>
          </p:nvPr>
        </p:nvSpPr>
        <p:spPr bwMode="auto">
          <a:xfrm>
            <a:off x="1619250" y="1600200"/>
            <a:ext cx="706755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992E7DB-B932-4067-B1EB-A8D48C8B15B3}" type="datetimeFigureOut">
              <a:rPr lang="ru-RU"/>
              <a:pPr>
                <a:defRPr/>
              </a:pPr>
              <a:t>11.11.2019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DAA19DD-9479-41B7-81A0-A1FB02A8DB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i="1" kern="1200">
          <a:solidFill>
            <a:srgbClr val="1E1C11"/>
          </a:solidFill>
          <a:latin typeface="Century" pitchFamily="18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i="1">
          <a:solidFill>
            <a:srgbClr val="1E1C11"/>
          </a:solidFill>
          <a:latin typeface="Century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i="1">
          <a:solidFill>
            <a:srgbClr val="1E1C11"/>
          </a:solidFill>
          <a:latin typeface="Century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i="1">
          <a:solidFill>
            <a:srgbClr val="1E1C11"/>
          </a:solidFill>
          <a:latin typeface="Century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i="1">
          <a:solidFill>
            <a:srgbClr val="1E1C11"/>
          </a:solidFill>
          <a:latin typeface="Century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i="1">
          <a:solidFill>
            <a:srgbClr val="1E1C11"/>
          </a:solidFill>
          <a:latin typeface="Century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i="1">
          <a:solidFill>
            <a:srgbClr val="1E1C11"/>
          </a:solidFill>
          <a:latin typeface="Century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i="1">
          <a:solidFill>
            <a:srgbClr val="1E1C11"/>
          </a:solidFill>
          <a:latin typeface="Century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i="1">
          <a:solidFill>
            <a:srgbClr val="1E1C11"/>
          </a:solidFill>
          <a:latin typeface="Century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Century" pitchFamily="18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Century" pitchFamily="18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Century" pitchFamily="18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Century" pitchFamily="18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Century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1660525" y="332656"/>
            <a:ext cx="7483475" cy="1470025"/>
          </a:xfrm>
        </p:spPr>
        <p:txBody>
          <a:bodyPr/>
          <a:lstStyle/>
          <a:p>
            <a:r>
              <a:rPr lang="en-US" dirty="0">
                <a:solidFill>
                  <a:srgbClr val="1E1C11"/>
                </a:solidFill>
              </a:rPr>
              <a:t>TAKE  ACTION!</a:t>
            </a:r>
            <a:endParaRPr lang="ru-RU" dirty="0">
              <a:solidFill>
                <a:srgbClr val="1E1C1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43200" y="1628800"/>
            <a:ext cx="6400800" cy="86454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600" b="1" dirty="0"/>
              <a:t>In the News</a:t>
            </a:r>
            <a:endParaRPr lang="ru-RU" sz="3600" b="1" dirty="0"/>
          </a:p>
        </p:txBody>
      </p:sp>
      <p:pic>
        <p:nvPicPr>
          <p:cNvPr id="2053" name="Picture 5" descr="http://charity-matters.com/wp-content/uploads/summer-of-ac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2397746"/>
            <a:ext cx="5905500" cy="393382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75656" y="116632"/>
            <a:ext cx="76683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chemeClr val="accent6">
                    <a:lumMod val="75000"/>
                  </a:schemeClr>
                </a:solidFill>
              </a:rPr>
              <a:t>The Nature Madness Club</a:t>
            </a:r>
            <a:endParaRPr lang="ru-RU" sz="5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51720" y="1391285"/>
            <a:ext cx="619268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arenR"/>
            </a:pPr>
            <a:r>
              <a:rPr lang="en-US" sz="4400" b="1" dirty="0"/>
              <a:t>Summary of the events</a:t>
            </a:r>
          </a:p>
          <a:p>
            <a:pPr marL="342900" indent="-342900">
              <a:buFont typeface="+mj-lt"/>
              <a:buAutoNum type="arabicParenR"/>
            </a:pPr>
            <a:endParaRPr lang="en-US" sz="4400" b="1" dirty="0"/>
          </a:p>
          <a:p>
            <a:pPr marL="342900" indent="-342900">
              <a:buFont typeface="+mj-lt"/>
              <a:buAutoNum type="arabicParenR"/>
            </a:pPr>
            <a:r>
              <a:rPr lang="en-US" sz="4400" b="1" dirty="0"/>
              <a:t>The facts in detail</a:t>
            </a:r>
          </a:p>
          <a:p>
            <a:pPr marL="342900" indent="-342900">
              <a:buFont typeface="+mj-lt"/>
              <a:buAutoNum type="arabicParenR"/>
            </a:pPr>
            <a:endParaRPr lang="en-US" sz="4400" b="1" dirty="0"/>
          </a:p>
          <a:p>
            <a:pPr marL="342900" indent="-342900">
              <a:buFont typeface="+mj-lt"/>
              <a:buAutoNum type="arabicParenR"/>
            </a:pPr>
            <a:r>
              <a:rPr lang="en-US" sz="4400" b="1" dirty="0"/>
              <a:t>Comments</a:t>
            </a:r>
            <a:endParaRPr lang="ru-RU" sz="4400" b="1" dirty="0"/>
          </a:p>
        </p:txBody>
      </p:sp>
      <p:pic>
        <p:nvPicPr>
          <p:cNvPr id="3074" name="Picture 2" descr="http://crm.cem-nwu.co.za/App_Media/Courses/iso-14001-5-300x2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0540" y="4005064"/>
            <a:ext cx="3603948" cy="2402632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-99392"/>
            <a:ext cx="89644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accent6">
                    <a:lumMod val="75000"/>
                  </a:schemeClr>
                </a:solidFill>
              </a:rPr>
              <a:t>Mayor </a:t>
            </a:r>
            <a:r>
              <a:rPr lang="en-US" sz="4400" b="1" dirty="0" err="1">
                <a:solidFill>
                  <a:schemeClr val="accent6">
                    <a:lumMod val="75000"/>
                  </a:schemeClr>
                </a:solidFill>
              </a:rPr>
              <a:t>honours</a:t>
            </a:r>
            <a:r>
              <a:rPr lang="en-US" sz="4400" b="1" dirty="0">
                <a:solidFill>
                  <a:schemeClr val="accent6">
                    <a:lumMod val="75000"/>
                  </a:schemeClr>
                </a:solidFill>
              </a:rPr>
              <a:t> teens for green work</a:t>
            </a:r>
            <a:endParaRPr lang="ru-RU" sz="4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548680"/>
            <a:ext cx="9144000" cy="63093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3200" b="1" dirty="0">
                <a:solidFill>
                  <a:schemeClr val="tx1"/>
                </a:solidFill>
              </a:rPr>
              <a:t>come up with an idea (exp) - </a:t>
            </a:r>
            <a:r>
              <a:rPr lang="en-US" sz="3200" b="1" dirty="0">
                <a:solidFill>
                  <a:schemeClr val="accent3">
                    <a:lumMod val="50000"/>
                  </a:schemeClr>
                </a:solidFill>
              </a:rPr>
              <a:t>get an idea</a:t>
            </a:r>
          </a:p>
          <a:p>
            <a:r>
              <a:rPr lang="en-US" sz="3200" b="1" dirty="0">
                <a:solidFill>
                  <a:schemeClr val="tx1"/>
                </a:solidFill>
              </a:rPr>
              <a:t>member  (n) - </a:t>
            </a:r>
            <a:r>
              <a:rPr lang="en-US" sz="3200" b="1" dirty="0">
                <a:solidFill>
                  <a:schemeClr val="accent3">
                    <a:lumMod val="50000"/>
                  </a:schemeClr>
                </a:solidFill>
              </a:rPr>
              <a:t>a person who belongs to a club/ team</a:t>
            </a:r>
          </a:p>
          <a:p>
            <a:r>
              <a:rPr lang="en-US" sz="3200" b="1" dirty="0">
                <a:solidFill>
                  <a:schemeClr val="tx1"/>
                </a:solidFill>
              </a:rPr>
              <a:t>word soon got around (exp) - </a:t>
            </a:r>
            <a:r>
              <a:rPr lang="en-US" sz="3200" b="1" dirty="0">
                <a:solidFill>
                  <a:schemeClr val="accent3">
                    <a:lumMod val="50000"/>
                  </a:schemeClr>
                </a:solidFill>
              </a:rPr>
              <a:t>people heard about it</a:t>
            </a:r>
          </a:p>
          <a:p>
            <a:r>
              <a:rPr lang="en-US" sz="3200" b="1" dirty="0">
                <a:solidFill>
                  <a:schemeClr val="tx1"/>
                </a:solidFill>
              </a:rPr>
              <a:t>ask for (exp) - </a:t>
            </a:r>
            <a:r>
              <a:rPr lang="en-US" sz="3200" b="1" dirty="0">
                <a:solidFill>
                  <a:schemeClr val="accent3">
                    <a:lumMod val="50000"/>
                  </a:schemeClr>
                </a:solidFill>
              </a:rPr>
              <a:t>request</a:t>
            </a:r>
          </a:p>
          <a:p>
            <a:r>
              <a:rPr lang="en-US" sz="3200" b="1" dirty="0">
                <a:solidFill>
                  <a:schemeClr val="tx1"/>
                </a:solidFill>
              </a:rPr>
              <a:t>take part in (exp) - </a:t>
            </a:r>
            <a:r>
              <a:rPr lang="en-US" sz="3200" b="1" dirty="0">
                <a:solidFill>
                  <a:schemeClr val="accent3">
                    <a:lumMod val="50000"/>
                  </a:schemeClr>
                </a:solidFill>
              </a:rPr>
              <a:t>do something in a group</a:t>
            </a:r>
          </a:p>
          <a:p>
            <a:r>
              <a:rPr lang="en-US" sz="3200" b="1" dirty="0">
                <a:solidFill>
                  <a:schemeClr val="tx1"/>
                </a:solidFill>
              </a:rPr>
              <a:t>pollution (n) – </a:t>
            </a:r>
            <a:r>
              <a:rPr lang="en-US" sz="3200" b="1" dirty="0">
                <a:solidFill>
                  <a:schemeClr val="accent3">
                    <a:lumMod val="50000"/>
                  </a:schemeClr>
                </a:solidFill>
              </a:rPr>
              <a:t>the process of making air, water and soil dirty</a:t>
            </a:r>
          </a:p>
          <a:p>
            <a:r>
              <a:rPr lang="en-US" sz="3200" b="1" dirty="0">
                <a:solidFill>
                  <a:schemeClr val="tx1"/>
                </a:solidFill>
              </a:rPr>
              <a:t>conservation (n) - </a:t>
            </a:r>
            <a:r>
              <a:rPr lang="en-US" sz="3200" b="1" dirty="0">
                <a:solidFill>
                  <a:schemeClr val="accent3">
                    <a:lumMod val="50000"/>
                  </a:schemeClr>
                </a:solidFill>
              </a:rPr>
              <a:t>keeping things in good condition</a:t>
            </a:r>
          </a:p>
          <a:p>
            <a:r>
              <a:rPr lang="en-US" sz="3200" b="1" dirty="0">
                <a:solidFill>
                  <a:schemeClr val="tx1"/>
                </a:solidFill>
              </a:rPr>
              <a:t>stray (</a:t>
            </a:r>
            <a:r>
              <a:rPr lang="en-US" sz="3200" b="1" dirty="0" err="1">
                <a:solidFill>
                  <a:schemeClr val="tx1"/>
                </a:solidFill>
              </a:rPr>
              <a:t>adj</a:t>
            </a:r>
            <a:r>
              <a:rPr lang="en-US" sz="3200" b="1" dirty="0">
                <a:solidFill>
                  <a:schemeClr val="tx1"/>
                </a:solidFill>
              </a:rPr>
              <a:t>) - </a:t>
            </a:r>
            <a:r>
              <a:rPr lang="en-US" sz="3200" b="1" dirty="0">
                <a:solidFill>
                  <a:schemeClr val="accent3">
                    <a:lumMod val="50000"/>
                  </a:schemeClr>
                </a:solidFill>
              </a:rPr>
              <a:t>without a home</a:t>
            </a:r>
          </a:p>
          <a:p>
            <a:r>
              <a:rPr lang="en-US" sz="3200" b="1" dirty="0">
                <a:solidFill>
                  <a:schemeClr val="tx1"/>
                </a:solidFill>
              </a:rPr>
              <a:t>mayor (n) - </a:t>
            </a:r>
            <a:r>
              <a:rPr lang="en-US" sz="3200" b="1" dirty="0">
                <a:solidFill>
                  <a:schemeClr val="accent3">
                    <a:lumMod val="50000"/>
                  </a:schemeClr>
                </a:solidFill>
              </a:rPr>
              <a:t>the leader of a town</a:t>
            </a:r>
          </a:p>
          <a:p>
            <a:r>
              <a:rPr lang="en-US" sz="3200" b="1" dirty="0">
                <a:solidFill>
                  <a:schemeClr val="tx1"/>
                </a:solidFill>
              </a:rPr>
              <a:t>ceremony (n) - </a:t>
            </a:r>
            <a:r>
              <a:rPr lang="en-US" sz="3200" b="1" dirty="0">
                <a:solidFill>
                  <a:schemeClr val="accent3">
                    <a:lumMod val="50000"/>
                  </a:schemeClr>
                </a:solidFill>
              </a:rPr>
              <a:t>a formal event</a:t>
            </a:r>
          </a:p>
          <a:p>
            <a:r>
              <a:rPr lang="en-US" sz="3200" b="1" dirty="0">
                <a:solidFill>
                  <a:schemeClr val="tx1"/>
                </a:solidFill>
              </a:rPr>
              <a:t>proud (</a:t>
            </a:r>
            <a:r>
              <a:rPr lang="en-US" sz="3200" b="1" dirty="0" err="1">
                <a:solidFill>
                  <a:schemeClr val="tx1"/>
                </a:solidFill>
              </a:rPr>
              <a:t>adj</a:t>
            </a:r>
            <a:r>
              <a:rPr lang="en-US" sz="3200" b="1" dirty="0">
                <a:solidFill>
                  <a:schemeClr val="tx1"/>
                </a:solidFill>
              </a:rPr>
              <a:t>) - </a:t>
            </a:r>
            <a:r>
              <a:rPr lang="en-US" sz="3200" b="1" dirty="0">
                <a:solidFill>
                  <a:schemeClr val="accent3">
                    <a:lumMod val="50000"/>
                  </a:schemeClr>
                </a:solidFill>
              </a:rPr>
              <a:t>pleased about </a:t>
            </a:r>
            <a:r>
              <a:rPr lang="en-US" sz="3200" b="1" dirty="0" err="1">
                <a:solidFill>
                  <a:schemeClr val="accent3">
                    <a:lumMod val="50000"/>
                  </a:schemeClr>
                </a:solidFill>
              </a:rPr>
              <a:t>sth</a:t>
            </a:r>
            <a:r>
              <a:rPr lang="en-US" sz="3200" b="1" dirty="0">
                <a:solidFill>
                  <a:schemeClr val="accent3">
                    <a:lumMod val="50000"/>
                  </a:schemeClr>
                </a:solidFill>
              </a:rPr>
              <a:t> you own or </a:t>
            </a:r>
            <a:r>
              <a:rPr lang="en-US" sz="3000" b="1" dirty="0">
                <a:solidFill>
                  <a:schemeClr val="accent3">
                    <a:lumMod val="50000"/>
                  </a:schemeClr>
                </a:solidFill>
              </a:rPr>
              <a:t>have done</a:t>
            </a:r>
          </a:p>
          <a:p>
            <a:r>
              <a:rPr lang="en-US" sz="3200" b="1" dirty="0">
                <a:solidFill>
                  <a:schemeClr val="tx1"/>
                </a:solidFill>
              </a:rPr>
              <a:t>grown up - </a:t>
            </a:r>
            <a:r>
              <a:rPr lang="en-US" sz="3200" b="1" dirty="0">
                <a:solidFill>
                  <a:schemeClr val="accent3">
                    <a:lumMod val="50000"/>
                  </a:schemeClr>
                </a:solidFill>
              </a:rPr>
              <a:t>adult</a:t>
            </a:r>
            <a:endParaRPr lang="ru-RU" sz="32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91680" y="67271"/>
            <a:ext cx="57241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accent6">
                    <a:lumMod val="75000"/>
                  </a:schemeClr>
                </a:solidFill>
              </a:rPr>
              <a:t>Football finals</a:t>
            </a:r>
            <a:endParaRPr lang="ru-RU" sz="4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496" y="692696"/>
            <a:ext cx="9036496" cy="60486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4000" b="1" dirty="0">
                <a:solidFill>
                  <a:schemeClr val="tx1"/>
                </a:solidFill>
              </a:rPr>
              <a:t>People:			</a:t>
            </a:r>
            <a:r>
              <a:rPr lang="en-US" sz="4000" b="1" dirty="0">
                <a:solidFill>
                  <a:schemeClr val="accent3">
                    <a:lumMod val="50000"/>
                  </a:schemeClr>
                </a:solidFill>
              </a:rPr>
              <a:t>fans</a:t>
            </a:r>
            <a:endParaRPr lang="en-US" sz="4000" b="1" dirty="0">
              <a:solidFill>
                <a:schemeClr val="tx1"/>
              </a:solidFill>
            </a:endParaRPr>
          </a:p>
          <a:p>
            <a:endParaRPr lang="en-US" sz="4000" b="1" dirty="0">
              <a:solidFill>
                <a:schemeClr val="tx1"/>
              </a:solidFill>
            </a:endParaRPr>
          </a:p>
          <a:p>
            <a:r>
              <a:rPr lang="en-US" sz="4000" b="1" dirty="0">
                <a:solidFill>
                  <a:schemeClr val="tx1"/>
                </a:solidFill>
              </a:rPr>
              <a:t>Place/ time:		</a:t>
            </a:r>
            <a:r>
              <a:rPr lang="en-US" sz="4000" b="1" dirty="0">
                <a:solidFill>
                  <a:schemeClr val="accent3">
                    <a:lumMod val="50000"/>
                  </a:schemeClr>
                </a:solidFill>
              </a:rPr>
              <a:t>all over the country</a:t>
            </a:r>
          </a:p>
          <a:p>
            <a:endParaRPr lang="en-US" sz="4000" b="1" dirty="0">
              <a:solidFill>
                <a:schemeClr val="tx1"/>
              </a:solidFill>
            </a:endParaRPr>
          </a:p>
          <a:p>
            <a:r>
              <a:rPr lang="en-US" sz="4000" b="1" dirty="0">
                <a:solidFill>
                  <a:schemeClr val="tx1"/>
                </a:solidFill>
              </a:rPr>
              <a:t>Highlights:		</a:t>
            </a:r>
            <a:r>
              <a:rPr lang="en-US" sz="4000" b="1" dirty="0">
                <a:solidFill>
                  <a:schemeClr val="accent3">
                    <a:lumMod val="50000"/>
                  </a:schemeClr>
                </a:solidFill>
              </a:rPr>
              <a:t>Rovers beat the Reds 3:1</a:t>
            </a:r>
          </a:p>
          <a:p>
            <a:endParaRPr lang="en-US" sz="4000" b="1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n-US" sz="4000" b="1" dirty="0">
                <a:solidFill>
                  <a:schemeClr val="tx1"/>
                </a:solidFill>
              </a:rPr>
              <a:t>Atmosphere:		</a:t>
            </a:r>
            <a:r>
              <a:rPr lang="en-US" sz="4000" b="1" dirty="0">
                <a:solidFill>
                  <a:schemeClr val="accent3">
                    <a:lumMod val="50000"/>
                  </a:schemeClr>
                </a:solidFill>
              </a:rPr>
              <a:t>happy, exciting</a:t>
            </a:r>
          </a:p>
          <a:p>
            <a:endParaRPr lang="en-US" sz="4000" b="1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en-US" sz="3600" i="1" dirty="0">
                <a:solidFill>
                  <a:schemeClr val="tx1"/>
                </a:solidFill>
              </a:rPr>
              <a:t>Fans are celebrating all over the country after Rovers beat the Reds, 3 goals to one. </a:t>
            </a:r>
            <a:endParaRPr lang="ru-RU" sz="3600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91680" y="0"/>
            <a:ext cx="57241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accent6">
                    <a:lumMod val="75000"/>
                  </a:schemeClr>
                </a:solidFill>
              </a:rPr>
              <a:t>A pop concert</a:t>
            </a:r>
            <a:endParaRPr lang="ru-RU" sz="4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496" y="692696"/>
            <a:ext cx="9036496" cy="60486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4000" b="1" dirty="0">
                <a:solidFill>
                  <a:schemeClr val="tx1"/>
                </a:solidFill>
              </a:rPr>
              <a:t>People:			</a:t>
            </a:r>
            <a:r>
              <a:rPr lang="en-US" sz="4000" b="1" dirty="0">
                <a:solidFill>
                  <a:schemeClr val="accent3">
                    <a:lumMod val="50000"/>
                  </a:schemeClr>
                </a:solidFill>
              </a:rPr>
              <a:t>thousands of fans</a:t>
            </a:r>
          </a:p>
          <a:p>
            <a:endParaRPr lang="en-US" sz="4000" b="1" dirty="0">
              <a:solidFill>
                <a:schemeClr val="tx1"/>
              </a:solidFill>
            </a:endParaRPr>
          </a:p>
          <a:p>
            <a:r>
              <a:rPr lang="en-US" sz="4000" b="1" dirty="0">
                <a:solidFill>
                  <a:schemeClr val="tx1"/>
                </a:solidFill>
              </a:rPr>
              <a:t>Place/ time:		</a:t>
            </a:r>
            <a:r>
              <a:rPr lang="en-US" sz="4000" b="1" dirty="0">
                <a:solidFill>
                  <a:schemeClr val="accent3">
                    <a:lumMod val="50000"/>
                  </a:schemeClr>
                </a:solidFill>
              </a:rPr>
              <a:t>before a concert</a:t>
            </a:r>
          </a:p>
          <a:p>
            <a:endParaRPr lang="en-US" sz="4000" b="1" dirty="0">
              <a:solidFill>
                <a:schemeClr val="tx1"/>
              </a:solidFill>
            </a:endParaRPr>
          </a:p>
          <a:p>
            <a:r>
              <a:rPr lang="en-US" sz="4000" b="1" dirty="0">
                <a:solidFill>
                  <a:schemeClr val="tx1"/>
                </a:solidFill>
              </a:rPr>
              <a:t>Highlights:		</a:t>
            </a:r>
            <a:r>
              <a:rPr lang="en-US" sz="4000" b="1" dirty="0">
                <a:solidFill>
                  <a:schemeClr val="accent3">
                    <a:lumMod val="50000"/>
                  </a:schemeClr>
                </a:solidFill>
              </a:rPr>
              <a:t>a fantastic show</a:t>
            </a:r>
          </a:p>
          <a:p>
            <a:endParaRPr lang="en-US" sz="4000" b="1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n-US" sz="4000" b="1" dirty="0">
                <a:solidFill>
                  <a:schemeClr val="tx1"/>
                </a:solidFill>
              </a:rPr>
              <a:t>Atmosphere:		</a:t>
            </a:r>
            <a:r>
              <a:rPr lang="en-US" sz="4000" b="1" dirty="0">
                <a:solidFill>
                  <a:schemeClr val="accent3">
                    <a:lumMod val="50000"/>
                  </a:schemeClr>
                </a:solidFill>
              </a:rPr>
              <a:t>amazing, exciting</a:t>
            </a:r>
          </a:p>
          <a:p>
            <a:endParaRPr lang="en-US" sz="4000" b="1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en-US" sz="3600" i="1" dirty="0">
                <a:solidFill>
                  <a:schemeClr val="tx1"/>
                </a:solidFill>
              </a:rPr>
              <a:t>Thousands of fans are expecting to see a fantastic show by their </a:t>
            </a:r>
            <a:r>
              <a:rPr lang="en-US" sz="3600" i="1" dirty="0" err="1">
                <a:solidFill>
                  <a:schemeClr val="tx1"/>
                </a:solidFill>
              </a:rPr>
              <a:t>favourite</a:t>
            </a:r>
            <a:r>
              <a:rPr lang="en-US" sz="3600" i="1" dirty="0">
                <a:solidFill>
                  <a:schemeClr val="tx1"/>
                </a:solidFill>
              </a:rPr>
              <a:t> band. </a:t>
            </a:r>
            <a:endParaRPr lang="ru-RU" sz="3600" i="1" dirty="0">
              <a:solidFill>
                <a:schemeClr val="tx1"/>
              </a:solidFill>
            </a:endParaRPr>
          </a:p>
          <a:p>
            <a:endParaRPr lang="ru-RU" sz="40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91680" y="44624"/>
            <a:ext cx="57241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accent6">
                    <a:lumMod val="75000"/>
                  </a:schemeClr>
                </a:solidFill>
              </a:rPr>
              <a:t>A fashion show</a:t>
            </a:r>
            <a:endParaRPr lang="ru-RU" sz="4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496" y="692696"/>
            <a:ext cx="9036496" cy="60486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4000" b="1" dirty="0">
                <a:solidFill>
                  <a:schemeClr val="tx1"/>
                </a:solidFill>
              </a:rPr>
              <a:t>People:			</a:t>
            </a:r>
            <a:r>
              <a:rPr lang="en-US" sz="4000" b="1" dirty="0">
                <a:solidFill>
                  <a:schemeClr val="accent3">
                    <a:lumMod val="50000"/>
                  </a:schemeClr>
                </a:solidFill>
              </a:rPr>
              <a:t>the audience</a:t>
            </a:r>
          </a:p>
          <a:p>
            <a:endParaRPr lang="en-US" sz="4000" b="1" dirty="0">
              <a:solidFill>
                <a:schemeClr val="tx1"/>
              </a:solidFill>
            </a:endParaRPr>
          </a:p>
          <a:p>
            <a:r>
              <a:rPr lang="en-US" sz="4000" b="1" dirty="0">
                <a:solidFill>
                  <a:schemeClr val="tx1"/>
                </a:solidFill>
              </a:rPr>
              <a:t>Place/ time:		</a:t>
            </a:r>
            <a:r>
              <a:rPr lang="en-US" sz="4000" b="1" dirty="0">
                <a:solidFill>
                  <a:schemeClr val="accent3">
                    <a:lumMod val="50000"/>
                  </a:schemeClr>
                </a:solidFill>
              </a:rPr>
              <a:t>at a fashion show</a:t>
            </a:r>
          </a:p>
          <a:p>
            <a:endParaRPr lang="en-US" sz="4000" b="1" dirty="0">
              <a:solidFill>
                <a:schemeClr val="tx1"/>
              </a:solidFill>
            </a:endParaRPr>
          </a:p>
          <a:p>
            <a:r>
              <a:rPr lang="en-US" sz="4000" b="1" dirty="0">
                <a:solidFill>
                  <a:schemeClr val="tx1"/>
                </a:solidFill>
              </a:rPr>
              <a:t>Highlights:		</a:t>
            </a:r>
            <a:r>
              <a:rPr lang="en-US" sz="4000" b="1" dirty="0">
                <a:solidFill>
                  <a:schemeClr val="accent3">
                    <a:lumMod val="50000"/>
                  </a:schemeClr>
                </a:solidFill>
              </a:rPr>
              <a:t>this year’s collection</a:t>
            </a:r>
          </a:p>
          <a:p>
            <a:endParaRPr lang="en-US" sz="4000" b="1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n-US" sz="4000" b="1" dirty="0">
                <a:solidFill>
                  <a:schemeClr val="tx1"/>
                </a:solidFill>
              </a:rPr>
              <a:t>Atmosphere:		</a:t>
            </a:r>
            <a:r>
              <a:rPr lang="en-US" sz="4000" b="1" dirty="0">
                <a:solidFill>
                  <a:schemeClr val="accent3">
                    <a:lumMod val="50000"/>
                  </a:schemeClr>
                </a:solidFill>
              </a:rPr>
              <a:t>happy</a:t>
            </a:r>
          </a:p>
          <a:p>
            <a:endParaRPr lang="en-US" sz="4000" b="1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en-US" sz="3600" i="1" dirty="0">
                <a:solidFill>
                  <a:schemeClr val="tx1"/>
                </a:solidFill>
              </a:rPr>
              <a:t>The audience loves this year’s collection presented at the fashion show.</a:t>
            </a:r>
            <a:endParaRPr lang="ru-RU" sz="3600" i="1" dirty="0">
              <a:solidFill>
                <a:schemeClr val="tx1"/>
              </a:solidFill>
            </a:endParaRPr>
          </a:p>
          <a:p>
            <a:endParaRPr lang="ru-RU" sz="40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91680" y="-27384"/>
            <a:ext cx="57241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accent6">
                    <a:lumMod val="75000"/>
                  </a:schemeClr>
                </a:solidFill>
              </a:rPr>
              <a:t>A demonstration</a:t>
            </a:r>
            <a:endParaRPr lang="ru-RU" sz="4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496" y="620688"/>
            <a:ext cx="9108504" cy="612068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4000" b="1" dirty="0">
                <a:solidFill>
                  <a:schemeClr val="tx1"/>
                </a:solidFill>
              </a:rPr>
              <a:t>People:			</a:t>
            </a:r>
            <a:r>
              <a:rPr lang="en-US" sz="4000" b="1" dirty="0">
                <a:solidFill>
                  <a:schemeClr val="accent3">
                    <a:lumMod val="50000"/>
                  </a:schemeClr>
                </a:solidFill>
              </a:rPr>
              <a:t>the locals</a:t>
            </a:r>
          </a:p>
          <a:p>
            <a:r>
              <a:rPr lang="en-US" sz="4000" b="1" dirty="0">
                <a:solidFill>
                  <a:schemeClr val="tx1"/>
                </a:solidFill>
              </a:rPr>
              <a:t>Place/ time:		</a:t>
            </a:r>
            <a:r>
              <a:rPr lang="en-US" sz="4000" b="1" dirty="0">
                <a:solidFill>
                  <a:srgbClr val="0070C0"/>
                </a:solidFill>
              </a:rPr>
              <a:t>in front of the Mayor’s 				offices</a:t>
            </a:r>
          </a:p>
          <a:p>
            <a:r>
              <a:rPr lang="en-US" sz="4000" b="1" dirty="0">
                <a:solidFill>
                  <a:schemeClr val="tx1"/>
                </a:solidFill>
              </a:rPr>
              <a:t>Highlights:		</a:t>
            </a:r>
            <a:r>
              <a:rPr lang="en-US" sz="4000" b="1" dirty="0">
                <a:solidFill>
                  <a:schemeClr val="accent3">
                    <a:lumMod val="50000"/>
                  </a:schemeClr>
                </a:solidFill>
              </a:rPr>
              <a:t>closing down of the 					town swimming pool</a:t>
            </a:r>
          </a:p>
          <a:p>
            <a:r>
              <a:rPr lang="en-US" sz="4000" b="1" dirty="0">
                <a:solidFill>
                  <a:schemeClr val="tx1"/>
                </a:solidFill>
              </a:rPr>
              <a:t>Atmosphere:		</a:t>
            </a:r>
            <a:r>
              <a:rPr lang="en-US" sz="4000" b="1" dirty="0">
                <a:solidFill>
                  <a:srgbClr val="0070C0"/>
                </a:solidFill>
              </a:rPr>
              <a:t>angry</a:t>
            </a:r>
          </a:p>
          <a:p>
            <a:endParaRPr lang="en-US" sz="4000" b="1" dirty="0">
              <a:solidFill>
                <a:srgbClr val="0070C0"/>
              </a:solidFill>
            </a:endParaRPr>
          </a:p>
          <a:p>
            <a:pPr algn="ctr"/>
            <a:r>
              <a:rPr lang="en-US" sz="3600" i="1" dirty="0">
                <a:solidFill>
                  <a:schemeClr val="tx1"/>
                </a:solidFill>
              </a:rPr>
              <a:t>The locals are in front of the Mayor’s offices</a:t>
            </a:r>
            <a:r>
              <a:rPr lang="en-US" sz="3600" b="1" dirty="0">
                <a:solidFill>
                  <a:srgbClr val="0070C0"/>
                </a:solidFill>
              </a:rPr>
              <a:t> </a:t>
            </a:r>
            <a:r>
              <a:rPr lang="en-US" sz="3600" i="1" dirty="0">
                <a:solidFill>
                  <a:schemeClr val="tx1"/>
                </a:solidFill>
              </a:rPr>
              <a:t>demonstrating against the decision to close down the town swimming pool.</a:t>
            </a:r>
            <a:endParaRPr lang="ru-RU" sz="3600" i="1" dirty="0">
              <a:solidFill>
                <a:schemeClr val="tx1"/>
              </a:solidFill>
            </a:endParaRPr>
          </a:p>
          <a:p>
            <a:endParaRPr lang="en-US" sz="4000" b="1" dirty="0">
              <a:solidFill>
                <a:srgbClr val="0070C0"/>
              </a:solidFill>
            </a:endParaRPr>
          </a:p>
          <a:p>
            <a:endParaRPr lang="ru-RU" sz="40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95736" y="1772816"/>
            <a:ext cx="669674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ru-RU" sz="4000" b="1" dirty="0">
                <a:solidFill>
                  <a:schemeClr val="accent3">
                    <a:lumMod val="50000"/>
                  </a:schemeClr>
                </a:solidFill>
              </a:rPr>
              <a:t>Выписать и </a:t>
            </a:r>
            <a:r>
              <a:rPr lang="ru-RU" sz="4000" b="1" u="sng" dirty="0">
                <a:solidFill>
                  <a:schemeClr val="accent3">
                    <a:lumMod val="50000"/>
                  </a:schemeClr>
                </a:solidFill>
              </a:rPr>
              <a:t>выучить </a:t>
            </a:r>
            <a:r>
              <a:rPr lang="ru-RU" sz="4000" b="1" dirty="0">
                <a:solidFill>
                  <a:schemeClr val="accent3">
                    <a:lumMod val="50000"/>
                  </a:schemeClr>
                </a:solidFill>
              </a:rPr>
              <a:t>слова </a:t>
            </a:r>
            <a:r>
              <a:rPr lang="en-US" sz="4000" b="1" dirty="0">
                <a:solidFill>
                  <a:schemeClr val="accent3">
                    <a:lumMod val="50000"/>
                  </a:schemeClr>
                </a:solidFill>
              </a:rPr>
              <a:t>SB ex.</a:t>
            </a:r>
            <a:r>
              <a:rPr lang="ru-RU" sz="4000" b="1" dirty="0">
                <a:solidFill>
                  <a:schemeClr val="accent3">
                    <a:lumMod val="50000"/>
                  </a:schemeClr>
                </a:solidFill>
              </a:rPr>
              <a:t>1</a:t>
            </a:r>
            <a:r>
              <a:rPr lang="en-US" sz="4000" b="1" dirty="0">
                <a:solidFill>
                  <a:schemeClr val="accent3">
                    <a:lumMod val="50000"/>
                  </a:schemeClr>
                </a:solidFill>
              </a:rPr>
              <a:t> p.40</a:t>
            </a:r>
          </a:p>
          <a:p>
            <a:pPr marL="742950" indent="-742950">
              <a:buFont typeface="+mj-lt"/>
              <a:buAutoNum type="arabicPeriod"/>
            </a:pPr>
            <a:endParaRPr lang="en-US" sz="4000" b="1" dirty="0">
              <a:solidFill>
                <a:schemeClr val="accent3">
                  <a:lumMod val="50000"/>
                </a:schemeClr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sz="4000" b="1" dirty="0">
                <a:solidFill>
                  <a:schemeClr val="accent3">
                    <a:lumMod val="50000"/>
                  </a:schemeClr>
                </a:solidFill>
              </a:rPr>
              <a:t>WB ex.1,2,3,4 p.25</a:t>
            </a:r>
          </a:p>
          <a:p>
            <a:pPr marL="742950" indent="-742950">
              <a:buFont typeface="+mj-lt"/>
              <a:buAutoNum type="arabicPeriod"/>
            </a:pPr>
            <a:endParaRPr lang="en-US" sz="4000" b="1" i="1" dirty="0">
              <a:solidFill>
                <a:schemeClr val="accent3">
                  <a:lumMod val="50000"/>
                </a:schemeClr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ru-RU" sz="4000" b="1" dirty="0">
                <a:solidFill>
                  <a:schemeClr val="accent6">
                    <a:lumMod val="75000"/>
                  </a:schemeClr>
                </a:solidFill>
              </a:rPr>
              <a:t>* </a:t>
            </a:r>
            <a:r>
              <a:rPr lang="en-US" sz="4000" b="1" dirty="0">
                <a:solidFill>
                  <a:schemeClr val="accent6">
                    <a:lumMod val="75000"/>
                  </a:schemeClr>
                </a:solidFill>
              </a:rPr>
              <a:t>SB ex.5 p.40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627784" y="980728"/>
            <a:ext cx="54726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6">
                    <a:lumMod val="75000"/>
                  </a:schemeClr>
                </a:solidFill>
              </a:rPr>
              <a:t>HOMEWORK</a:t>
            </a:r>
            <a:endParaRPr lang="ru-RU" sz="44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00008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000084</Template>
  <TotalTime>125</TotalTime>
  <Words>389</Words>
  <Application>Microsoft Office PowerPoint</Application>
  <PresentationFormat>Экран (4:3)</PresentationFormat>
  <Paragraphs>64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Century</vt:lpstr>
      <vt:lpstr>000084</vt:lpstr>
      <vt:lpstr>TAKE  ACTION!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Евгения</dc:creator>
  <cp:lastModifiedBy>English Teacher</cp:lastModifiedBy>
  <cp:revision>33</cp:revision>
  <dcterms:created xsi:type="dcterms:W3CDTF">2017-11-20T08:37:26Z</dcterms:created>
  <dcterms:modified xsi:type="dcterms:W3CDTF">2019-11-11T20:00:12Z</dcterms:modified>
</cp:coreProperties>
</file>